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</p:sldIdLst>
  <p:sldSz cy="5143500" cx="9144000"/>
  <p:notesSz cx="6858000" cy="9144000"/>
  <p:embeddedFontLst>
    <p:embeddedFont>
      <p:font typeface="Average"/>
      <p:regular r:id="rId49"/>
    </p:embeddedFont>
    <p:embeddedFont>
      <p:font typeface="Oswald"/>
      <p:regular r:id="rId50"/>
      <p:bold r:id="rId5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font" Target="fonts/Average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font" Target="fonts/Oswald-bold.fntdata"/><Relationship Id="rId50" Type="http://schemas.openxmlformats.org/officeDocument/2006/relationships/font" Target="fonts/Oswald-regular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Shape 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Shape 11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Shape 12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Shape 12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Shape 1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Shape 14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Shape 1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Shape 16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Shape 1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Shape 21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Shape 24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Shape 6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Shape 2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Shape 33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Shape 33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Shape 38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Shape 3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Shape 39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Shape 3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Shape 39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Shape 39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Shape 40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Shape 40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Shape 4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Shape 4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Shape 41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Shape 41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Shape 42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Shape 42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Shape 42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Shape 43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Shape 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Shape 43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Shape 43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Shape 4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Shape 4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Shape 45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Shape 45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Shape 4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Shape 4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Shape 46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Shape 4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Shape 47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Shape 47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Shape 48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Shape 48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Shape 48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Shape 4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Shape 49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Shape 4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Shape 5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Shape 7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Shape 50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Shape 50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Shape 5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Shape 5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Shape 5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Shape 5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Shape 52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Shape 52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Shape 53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Shape 53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Shape 8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Shape 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Shape 9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Shape 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Shape 10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Shape 11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Shape 1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Shape 13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Shape 14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" name="Shape 15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" name="Shape 1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ig 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/>
          <p:nvPr>
            <p:ph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51" name="Shape 5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Shape 5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Section 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and 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Shape 2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and two 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Shape 2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Shape 2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Shape 2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One column 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Shape 3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Shape 3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in 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Shape 3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ection title and 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Shape 41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" name="Shape 42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3" name="Shape 43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" name="Shape 4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Shape 4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48" name="Shape 4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lat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‹#›</a:t>
            </a:fld>
            <a:endParaRPr sz="10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6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s://drive.google.com/file/d/0B22thyPMTVI1TTJCRHdMbVBadlE/view" TargetMode="External"/><Relationship Id="rId4" Type="http://schemas.openxmlformats.org/officeDocument/2006/relationships/image" Target="../media/image9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s://drive.google.com/file/d/0B22thyPMTVI1dXZBeEVoWWFPQWc/view" TargetMode="Externa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3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2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2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2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9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0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hyperlink" Target="https://en.wikipedia.org/wiki/Pretty_Good_Privacy" TargetMode="External"/><Relationship Id="rId4" Type="http://schemas.openxmlformats.org/officeDocument/2006/relationships/hyperlink" Target="https://spin.atomicobject.com/2013/11/24/secure-gpg-keys-guide/" TargetMode="External"/><Relationship Id="rId5" Type="http://schemas.openxmlformats.org/officeDocument/2006/relationships/hyperlink" Target="https://malcolmsparks.com/posts/yubikey-gpg.html" TargetMode="External"/><Relationship Id="rId6" Type="http://schemas.openxmlformats.org/officeDocument/2006/relationships/hyperlink" Target="https://steemit.com/security/@the-tech-guy/how-to-configure-your-yubikey-for-use-with-gnupg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Relationship Id="rId4" Type="http://schemas.openxmlformats.org/officeDocument/2006/relationships/image" Target="../media/image7.png"/><Relationship Id="rId5" Type="http://schemas.openxmlformats.org/officeDocument/2006/relationships/image" Target="../media/image20.png"/><Relationship Id="rId6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 To Digital Identity</a:t>
            </a:r>
            <a:endParaRPr/>
          </a:p>
        </p:txBody>
      </p:sp>
      <p:sp>
        <p:nvSpPr>
          <p:cNvPr id="60" name="Shape 60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</a:rPr>
              <a:t>Alex Melville</a:t>
            </a:r>
            <a:endParaRPr>
              <a:solidFill>
                <a:schemeClr val="accent6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6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</a:rPr>
              <a:t>5F11 78CD D43A 49E9 10D6  D27C 773A E36E 3704 569C</a:t>
            </a:r>
            <a:endParaRPr>
              <a:solidFill>
                <a:schemeClr val="accent6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Commonly Used Digital Identities</a:t>
            </a:r>
            <a:endParaRPr/>
          </a:p>
        </p:txBody>
      </p:sp>
      <p:sp>
        <p:nvSpPr>
          <p:cNvPr id="118" name="Shape 118"/>
          <p:cNvSpPr txBox="1"/>
          <p:nvPr>
            <p:ph idx="1" type="body"/>
          </p:nvPr>
        </p:nvSpPr>
        <p:spPr>
          <a:xfrm>
            <a:off x="311700" y="1609675"/>
            <a:ext cx="3814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accent6"/>
                </a:solidFill>
              </a:rPr>
              <a:t>Social Insurance Numbers :(</a:t>
            </a:r>
            <a:endParaRPr sz="3000">
              <a:solidFill>
                <a:schemeClr val="accent6"/>
              </a:solidFill>
            </a:endParaRPr>
          </a:p>
          <a:p>
            <a:pPr indent="-342900" lvl="0" marL="457200" rtl="0"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●"/>
            </a:pPr>
            <a:r>
              <a:rPr lang="en">
                <a:solidFill>
                  <a:schemeClr val="accent6"/>
                </a:solidFill>
              </a:rPr>
              <a:t>Identification AND Authentication</a:t>
            </a:r>
            <a:endParaRPr>
              <a:solidFill>
                <a:schemeClr val="accent6"/>
              </a:solidFill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19" name="Shape 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4675" y="1609675"/>
            <a:ext cx="2855224" cy="1708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PGP (Pretty Good Privacy)</a:t>
            </a:r>
            <a:endParaRPr/>
          </a:p>
        </p:txBody>
      </p:sp>
      <p:sp>
        <p:nvSpPr>
          <p:cNvPr id="125" name="Shape 125"/>
          <p:cNvSpPr txBox="1"/>
          <p:nvPr>
            <p:ph idx="1" type="body"/>
          </p:nvPr>
        </p:nvSpPr>
        <p:spPr>
          <a:xfrm>
            <a:off x="311700" y="1609675"/>
            <a:ext cx="8711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30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“PGP is used for signing, encrypting, and decrypting texts, e-mails, files, directories, and whole disk partitions and to increase the security of e-mail communications.”</a:t>
            </a:r>
            <a:endParaRPr i="1" sz="3000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30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-Wikipedia</a:t>
            </a:r>
            <a:endParaRPr sz="3000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PGP (Pretty Good Privacy)</a:t>
            </a:r>
            <a:endParaRPr/>
          </a:p>
        </p:txBody>
      </p:sp>
      <p:pic>
        <p:nvPicPr>
          <p:cNvPr id="131" name="Shape 131"/>
          <p:cNvPicPr preferRelativeResize="0"/>
          <p:nvPr/>
        </p:nvPicPr>
        <p:blipFill/>
        <p:spPr>
          <a:xfrm>
            <a:off x="4888050" y="661263"/>
            <a:ext cx="2665060" cy="3820979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Shape 132"/>
          <p:cNvSpPr txBox="1"/>
          <p:nvPr/>
        </p:nvSpPr>
        <p:spPr>
          <a:xfrm>
            <a:off x="4764850" y="4719200"/>
            <a:ext cx="4633500" cy="3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accent6"/>
                </a:solidFill>
              </a:rPr>
              <a:t>By PRZ_closeup.jpg: User Matt Crypto on en.wikipediaderivative work: Beao - PRZ_closeup.jpg, CC BY-SA 3.0, https://commons.wikimedia.org/w/index.php?curid=9009023</a:t>
            </a:r>
            <a:endParaRPr sz="600">
              <a:solidFill>
                <a:schemeClr val="accent6"/>
              </a:solidFill>
            </a:endParaRPr>
          </a:p>
        </p:txBody>
      </p:sp>
      <p:sp>
        <p:nvSpPr>
          <p:cNvPr id="133" name="Shape 133"/>
          <p:cNvSpPr txBox="1"/>
          <p:nvPr/>
        </p:nvSpPr>
        <p:spPr>
          <a:xfrm>
            <a:off x="4310250" y="181275"/>
            <a:ext cx="4152600" cy="34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6"/>
                </a:solidFill>
                <a:latin typeface="Average"/>
                <a:ea typeface="Average"/>
                <a:cs typeface="Average"/>
                <a:sym typeface="Average"/>
              </a:rPr>
              <a:t>Created by Phil Zimmermann in 1991</a:t>
            </a:r>
            <a:endParaRPr sz="1800">
              <a:solidFill>
                <a:schemeClr val="accent6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PGP (Pretty Good Privacy)</a:t>
            </a:r>
            <a:endParaRPr/>
          </a:p>
        </p:txBody>
      </p:sp>
      <p:pic>
        <p:nvPicPr>
          <p:cNvPr id="139" name="Shape 139"/>
          <p:cNvPicPr preferRelativeResize="0"/>
          <p:nvPr/>
        </p:nvPicPr>
        <p:blipFill/>
        <p:spPr>
          <a:xfrm>
            <a:off x="4888050" y="661263"/>
            <a:ext cx="2665060" cy="3820979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Shape 140"/>
          <p:cNvSpPr txBox="1"/>
          <p:nvPr/>
        </p:nvSpPr>
        <p:spPr>
          <a:xfrm>
            <a:off x="4764850" y="4719200"/>
            <a:ext cx="4633500" cy="3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accent6"/>
                </a:solidFill>
              </a:rPr>
              <a:t>By PRZ_closeup.jpg: User Matt Crypto on en.wikipediaderivative work: Beao - PRZ_closeup.jpg, CC BY-SA 3.0, https://commons.wikimedia.org/w/index.php?curid=9009023</a:t>
            </a:r>
            <a:endParaRPr sz="600">
              <a:solidFill>
                <a:schemeClr val="accent6"/>
              </a:solidFill>
            </a:endParaRPr>
          </a:p>
        </p:txBody>
      </p:sp>
      <p:sp>
        <p:nvSpPr>
          <p:cNvPr id="141" name="Shape 141"/>
          <p:cNvSpPr txBox="1"/>
          <p:nvPr/>
        </p:nvSpPr>
        <p:spPr>
          <a:xfrm>
            <a:off x="4310250" y="181275"/>
            <a:ext cx="4152600" cy="34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6"/>
                </a:solidFill>
                <a:latin typeface="Average"/>
                <a:ea typeface="Average"/>
                <a:cs typeface="Average"/>
                <a:sym typeface="Average"/>
              </a:rPr>
              <a:t>Created by Phil Zimmermann in 1991</a:t>
            </a:r>
            <a:endParaRPr sz="1800">
              <a:solidFill>
                <a:schemeClr val="accent6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142" name="Shape 1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039525"/>
            <a:ext cx="4269450" cy="2254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PGP (Pretty Good Privacy)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Shape 14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accent6"/>
              </a:solidFill>
            </a:endParaRPr>
          </a:p>
          <a:p>
            <a:pPr indent="-419100" lvl="0" marL="457200" rtl="0" algn="ctr"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3000"/>
              <a:buAutoNum type="arabicPeriod"/>
            </a:pPr>
            <a:r>
              <a:rPr lang="en" sz="3000">
                <a:solidFill>
                  <a:schemeClr val="accent6"/>
                </a:solidFill>
              </a:rPr>
              <a:t>Decentralized Web of Trust</a:t>
            </a:r>
            <a:endParaRPr sz="3000">
              <a:solidFill>
                <a:schemeClr val="accent6"/>
              </a:solidFill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accent6"/>
              </a:solidFill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accent6"/>
                </a:solidFill>
              </a:rPr>
              <a:t>2. Public/Private Key Cryptography</a:t>
            </a:r>
            <a:endParaRPr sz="3000">
              <a:solidFill>
                <a:schemeClr val="accent6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3000">
              <a:solidFill>
                <a:schemeClr val="accent6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3" name="Shape 153"/>
          <p:cNvCxnSpPr/>
          <p:nvPr/>
        </p:nvCxnSpPr>
        <p:spPr>
          <a:xfrm>
            <a:off x="2610825" y="1883250"/>
            <a:ext cx="0" cy="401700"/>
          </a:xfrm>
          <a:prstGeom prst="straightConnector1">
            <a:avLst/>
          </a:prstGeom>
          <a:noFill/>
          <a:ln cap="flat" cmpd="sng" w="76200">
            <a:solidFill>
              <a:srgbClr val="0000FF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54" name="Shape 154"/>
          <p:cNvCxnSpPr/>
          <p:nvPr/>
        </p:nvCxnSpPr>
        <p:spPr>
          <a:xfrm flipH="1">
            <a:off x="2410725" y="2271200"/>
            <a:ext cx="200100" cy="275400"/>
          </a:xfrm>
          <a:prstGeom prst="straightConnector1">
            <a:avLst/>
          </a:prstGeom>
          <a:noFill/>
          <a:ln cap="flat" cmpd="sng" w="76200">
            <a:solidFill>
              <a:srgbClr val="0000FF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55" name="Shape 155"/>
          <p:cNvCxnSpPr/>
          <p:nvPr/>
        </p:nvCxnSpPr>
        <p:spPr>
          <a:xfrm>
            <a:off x="2610825" y="2284875"/>
            <a:ext cx="187800" cy="249000"/>
          </a:xfrm>
          <a:prstGeom prst="straightConnector1">
            <a:avLst/>
          </a:prstGeom>
          <a:noFill/>
          <a:ln cap="flat" cmpd="sng" w="76200">
            <a:solidFill>
              <a:srgbClr val="0000FF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56" name="Shape 156"/>
          <p:cNvCxnSpPr/>
          <p:nvPr/>
        </p:nvCxnSpPr>
        <p:spPr>
          <a:xfrm flipH="1">
            <a:off x="2398125" y="1883250"/>
            <a:ext cx="212700" cy="225300"/>
          </a:xfrm>
          <a:prstGeom prst="straightConnector1">
            <a:avLst/>
          </a:prstGeom>
          <a:noFill/>
          <a:ln cap="flat" cmpd="sng" w="76200">
            <a:solidFill>
              <a:srgbClr val="0000FF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57" name="Shape 157"/>
          <p:cNvCxnSpPr/>
          <p:nvPr/>
        </p:nvCxnSpPr>
        <p:spPr>
          <a:xfrm>
            <a:off x="2610825" y="1883250"/>
            <a:ext cx="212700" cy="225300"/>
          </a:xfrm>
          <a:prstGeom prst="straightConnector1">
            <a:avLst/>
          </a:prstGeom>
          <a:noFill/>
          <a:ln cap="flat" cmpd="sng" w="76200">
            <a:solidFill>
              <a:srgbClr val="0000FF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58" name="Shape 158"/>
          <p:cNvSpPr/>
          <p:nvPr/>
        </p:nvSpPr>
        <p:spPr>
          <a:xfrm>
            <a:off x="2460675" y="1584150"/>
            <a:ext cx="300300" cy="299100"/>
          </a:xfrm>
          <a:prstGeom prst="ellipse">
            <a:avLst/>
          </a:prstGeom>
          <a:solidFill>
            <a:srgbClr val="0B5394"/>
          </a:solidFill>
          <a:ln cap="flat" cmpd="sng" w="9525">
            <a:solidFill>
              <a:srgbClr val="0B5394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Shape 159"/>
          <p:cNvSpPr txBox="1"/>
          <p:nvPr>
            <p:ph idx="1" type="body"/>
          </p:nvPr>
        </p:nvSpPr>
        <p:spPr>
          <a:xfrm>
            <a:off x="2241075" y="1247650"/>
            <a:ext cx="739500" cy="29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>
                <a:solidFill>
                  <a:schemeClr val="accent6"/>
                </a:solidFill>
              </a:rPr>
              <a:t>Bob</a:t>
            </a:r>
            <a:endParaRPr/>
          </a:p>
        </p:txBody>
      </p:sp>
      <p:sp>
        <p:nvSpPr>
          <p:cNvPr id="160" name="Shape 1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PGP (Pretty Good Privacy)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5" name="Shape 165"/>
          <p:cNvCxnSpPr/>
          <p:nvPr/>
        </p:nvCxnSpPr>
        <p:spPr>
          <a:xfrm>
            <a:off x="2610825" y="1883250"/>
            <a:ext cx="0" cy="401700"/>
          </a:xfrm>
          <a:prstGeom prst="straightConnector1">
            <a:avLst/>
          </a:prstGeom>
          <a:noFill/>
          <a:ln cap="flat" cmpd="sng" w="76200">
            <a:solidFill>
              <a:srgbClr val="0000FF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66" name="Shape 166"/>
          <p:cNvCxnSpPr/>
          <p:nvPr/>
        </p:nvCxnSpPr>
        <p:spPr>
          <a:xfrm flipH="1">
            <a:off x="2410725" y="2271200"/>
            <a:ext cx="200100" cy="275400"/>
          </a:xfrm>
          <a:prstGeom prst="straightConnector1">
            <a:avLst/>
          </a:prstGeom>
          <a:noFill/>
          <a:ln cap="flat" cmpd="sng" w="76200">
            <a:solidFill>
              <a:srgbClr val="0000FF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67" name="Shape 167"/>
          <p:cNvCxnSpPr/>
          <p:nvPr/>
        </p:nvCxnSpPr>
        <p:spPr>
          <a:xfrm>
            <a:off x="2610825" y="2284875"/>
            <a:ext cx="187800" cy="249000"/>
          </a:xfrm>
          <a:prstGeom prst="straightConnector1">
            <a:avLst/>
          </a:prstGeom>
          <a:noFill/>
          <a:ln cap="flat" cmpd="sng" w="76200">
            <a:solidFill>
              <a:srgbClr val="0000FF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68" name="Shape 168"/>
          <p:cNvCxnSpPr/>
          <p:nvPr/>
        </p:nvCxnSpPr>
        <p:spPr>
          <a:xfrm flipH="1">
            <a:off x="2398125" y="1883250"/>
            <a:ext cx="212700" cy="225300"/>
          </a:xfrm>
          <a:prstGeom prst="straightConnector1">
            <a:avLst/>
          </a:prstGeom>
          <a:noFill/>
          <a:ln cap="flat" cmpd="sng" w="76200">
            <a:solidFill>
              <a:srgbClr val="0000FF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69" name="Shape 169"/>
          <p:cNvCxnSpPr/>
          <p:nvPr/>
        </p:nvCxnSpPr>
        <p:spPr>
          <a:xfrm>
            <a:off x="2610825" y="1883250"/>
            <a:ext cx="212700" cy="225300"/>
          </a:xfrm>
          <a:prstGeom prst="straightConnector1">
            <a:avLst/>
          </a:prstGeom>
          <a:noFill/>
          <a:ln cap="flat" cmpd="sng" w="76200">
            <a:solidFill>
              <a:srgbClr val="0000FF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70" name="Shape 170"/>
          <p:cNvSpPr/>
          <p:nvPr/>
        </p:nvSpPr>
        <p:spPr>
          <a:xfrm>
            <a:off x="2460675" y="1584150"/>
            <a:ext cx="300300" cy="299100"/>
          </a:xfrm>
          <a:prstGeom prst="ellipse">
            <a:avLst/>
          </a:prstGeom>
          <a:solidFill>
            <a:srgbClr val="0B5394"/>
          </a:solidFill>
          <a:ln cap="flat" cmpd="sng" w="9525">
            <a:solidFill>
              <a:srgbClr val="0B5394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Shape 171"/>
          <p:cNvSpPr txBox="1"/>
          <p:nvPr>
            <p:ph idx="1" type="body"/>
          </p:nvPr>
        </p:nvSpPr>
        <p:spPr>
          <a:xfrm>
            <a:off x="2241075" y="1247650"/>
            <a:ext cx="739500" cy="29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>
                <a:solidFill>
                  <a:schemeClr val="accent6"/>
                </a:solidFill>
              </a:rPr>
              <a:t>Bob</a:t>
            </a:r>
            <a:endParaRPr/>
          </a:p>
        </p:txBody>
      </p:sp>
      <p:cxnSp>
        <p:nvCxnSpPr>
          <p:cNvPr id="172" name="Shape 172"/>
          <p:cNvCxnSpPr/>
          <p:nvPr/>
        </p:nvCxnSpPr>
        <p:spPr>
          <a:xfrm>
            <a:off x="4782825" y="1219900"/>
            <a:ext cx="0" cy="401700"/>
          </a:xfrm>
          <a:prstGeom prst="straightConnector1">
            <a:avLst/>
          </a:prstGeom>
          <a:noFill/>
          <a:ln cap="flat" cmpd="sng" w="76200">
            <a:solidFill>
              <a:srgbClr val="CC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73" name="Shape 173"/>
          <p:cNvCxnSpPr/>
          <p:nvPr/>
        </p:nvCxnSpPr>
        <p:spPr>
          <a:xfrm flipH="1">
            <a:off x="4582725" y="1607850"/>
            <a:ext cx="200100" cy="275400"/>
          </a:xfrm>
          <a:prstGeom prst="straightConnector1">
            <a:avLst/>
          </a:prstGeom>
          <a:noFill/>
          <a:ln cap="flat" cmpd="sng" w="76200">
            <a:solidFill>
              <a:srgbClr val="CC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74" name="Shape 174"/>
          <p:cNvCxnSpPr/>
          <p:nvPr/>
        </p:nvCxnSpPr>
        <p:spPr>
          <a:xfrm>
            <a:off x="4782825" y="1621525"/>
            <a:ext cx="187800" cy="249000"/>
          </a:xfrm>
          <a:prstGeom prst="straightConnector1">
            <a:avLst/>
          </a:prstGeom>
          <a:noFill/>
          <a:ln cap="flat" cmpd="sng" w="76200">
            <a:solidFill>
              <a:srgbClr val="CC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75" name="Shape 175"/>
          <p:cNvCxnSpPr/>
          <p:nvPr/>
        </p:nvCxnSpPr>
        <p:spPr>
          <a:xfrm flipH="1">
            <a:off x="4570125" y="1219900"/>
            <a:ext cx="212700" cy="225300"/>
          </a:xfrm>
          <a:prstGeom prst="straightConnector1">
            <a:avLst/>
          </a:prstGeom>
          <a:noFill/>
          <a:ln cap="flat" cmpd="sng" w="76200">
            <a:solidFill>
              <a:srgbClr val="CC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76" name="Shape 176"/>
          <p:cNvCxnSpPr/>
          <p:nvPr/>
        </p:nvCxnSpPr>
        <p:spPr>
          <a:xfrm>
            <a:off x="4782825" y="1219900"/>
            <a:ext cx="212700" cy="225300"/>
          </a:xfrm>
          <a:prstGeom prst="straightConnector1">
            <a:avLst/>
          </a:prstGeom>
          <a:noFill/>
          <a:ln cap="flat" cmpd="sng" w="76200">
            <a:solidFill>
              <a:srgbClr val="CC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77" name="Shape 177"/>
          <p:cNvSpPr/>
          <p:nvPr/>
        </p:nvSpPr>
        <p:spPr>
          <a:xfrm>
            <a:off x="4632675" y="920800"/>
            <a:ext cx="300300" cy="2991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Shape 178"/>
          <p:cNvSpPr txBox="1"/>
          <p:nvPr>
            <p:ph idx="1" type="body"/>
          </p:nvPr>
        </p:nvSpPr>
        <p:spPr>
          <a:xfrm>
            <a:off x="4413075" y="584300"/>
            <a:ext cx="739500" cy="29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>
                <a:solidFill>
                  <a:schemeClr val="accent6"/>
                </a:solidFill>
              </a:rPr>
              <a:t>Alice</a:t>
            </a:r>
            <a:endParaRPr/>
          </a:p>
        </p:txBody>
      </p:sp>
      <p:sp>
        <p:nvSpPr>
          <p:cNvPr id="179" name="Shape 179"/>
          <p:cNvSpPr/>
          <p:nvPr/>
        </p:nvSpPr>
        <p:spPr>
          <a:xfrm rot="-836988">
            <a:off x="3124450" y="1675265"/>
            <a:ext cx="1157333" cy="14152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Shape 18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PGP (Pretty Good Privacy)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5" name="Shape 185"/>
          <p:cNvCxnSpPr/>
          <p:nvPr/>
        </p:nvCxnSpPr>
        <p:spPr>
          <a:xfrm>
            <a:off x="2610825" y="1883250"/>
            <a:ext cx="0" cy="401700"/>
          </a:xfrm>
          <a:prstGeom prst="straightConnector1">
            <a:avLst/>
          </a:prstGeom>
          <a:noFill/>
          <a:ln cap="flat" cmpd="sng" w="76200">
            <a:solidFill>
              <a:srgbClr val="0000FF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86" name="Shape 186"/>
          <p:cNvCxnSpPr/>
          <p:nvPr/>
        </p:nvCxnSpPr>
        <p:spPr>
          <a:xfrm flipH="1">
            <a:off x="2410725" y="2271200"/>
            <a:ext cx="200100" cy="275400"/>
          </a:xfrm>
          <a:prstGeom prst="straightConnector1">
            <a:avLst/>
          </a:prstGeom>
          <a:noFill/>
          <a:ln cap="flat" cmpd="sng" w="76200">
            <a:solidFill>
              <a:srgbClr val="0000FF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87" name="Shape 187"/>
          <p:cNvCxnSpPr/>
          <p:nvPr/>
        </p:nvCxnSpPr>
        <p:spPr>
          <a:xfrm>
            <a:off x="2610825" y="2284875"/>
            <a:ext cx="187800" cy="249000"/>
          </a:xfrm>
          <a:prstGeom prst="straightConnector1">
            <a:avLst/>
          </a:prstGeom>
          <a:noFill/>
          <a:ln cap="flat" cmpd="sng" w="76200">
            <a:solidFill>
              <a:srgbClr val="0000FF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88" name="Shape 188"/>
          <p:cNvCxnSpPr/>
          <p:nvPr/>
        </p:nvCxnSpPr>
        <p:spPr>
          <a:xfrm flipH="1">
            <a:off x="2398125" y="1883250"/>
            <a:ext cx="212700" cy="225300"/>
          </a:xfrm>
          <a:prstGeom prst="straightConnector1">
            <a:avLst/>
          </a:prstGeom>
          <a:noFill/>
          <a:ln cap="flat" cmpd="sng" w="76200">
            <a:solidFill>
              <a:srgbClr val="0000FF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89" name="Shape 189"/>
          <p:cNvCxnSpPr/>
          <p:nvPr/>
        </p:nvCxnSpPr>
        <p:spPr>
          <a:xfrm>
            <a:off x="2610825" y="1883250"/>
            <a:ext cx="212700" cy="225300"/>
          </a:xfrm>
          <a:prstGeom prst="straightConnector1">
            <a:avLst/>
          </a:prstGeom>
          <a:noFill/>
          <a:ln cap="flat" cmpd="sng" w="76200">
            <a:solidFill>
              <a:srgbClr val="0000FF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90" name="Shape 190"/>
          <p:cNvSpPr/>
          <p:nvPr/>
        </p:nvSpPr>
        <p:spPr>
          <a:xfrm>
            <a:off x="2460675" y="1584150"/>
            <a:ext cx="300300" cy="299100"/>
          </a:xfrm>
          <a:prstGeom prst="ellipse">
            <a:avLst/>
          </a:prstGeom>
          <a:solidFill>
            <a:srgbClr val="0B5394"/>
          </a:solidFill>
          <a:ln cap="flat" cmpd="sng" w="9525">
            <a:solidFill>
              <a:srgbClr val="0B5394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Shape 191"/>
          <p:cNvSpPr txBox="1"/>
          <p:nvPr>
            <p:ph idx="1" type="body"/>
          </p:nvPr>
        </p:nvSpPr>
        <p:spPr>
          <a:xfrm>
            <a:off x="2241075" y="1247650"/>
            <a:ext cx="739500" cy="29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>
                <a:solidFill>
                  <a:schemeClr val="accent6"/>
                </a:solidFill>
              </a:rPr>
              <a:t>Bob</a:t>
            </a:r>
            <a:endParaRPr/>
          </a:p>
        </p:txBody>
      </p:sp>
      <p:cxnSp>
        <p:nvCxnSpPr>
          <p:cNvPr id="192" name="Shape 192"/>
          <p:cNvCxnSpPr/>
          <p:nvPr/>
        </p:nvCxnSpPr>
        <p:spPr>
          <a:xfrm>
            <a:off x="4782825" y="1219900"/>
            <a:ext cx="0" cy="401700"/>
          </a:xfrm>
          <a:prstGeom prst="straightConnector1">
            <a:avLst/>
          </a:prstGeom>
          <a:noFill/>
          <a:ln cap="flat" cmpd="sng" w="76200">
            <a:solidFill>
              <a:srgbClr val="CC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93" name="Shape 193"/>
          <p:cNvCxnSpPr/>
          <p:nvPr/>
        </p:nvCxnSpPr>
        <p:spPr>
          <a:xfrm flipH="1">
            <a:off x="4582725" y="1607850"/>
            <a:ext cx="200100" cy="275400"/>
          </a:xfrm>
          <a:prstGeom prst="straightConnector1">
            <a:avLst/>
          </a:prstGeom>
          <a:noFill/>
          <a:ln cap="flat" cmpd="sng" w="76200">
            <a:solidFill>
              <a:srgbClr val="CC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94" name="Shape 194"/>
          <p:cNvCxnSpPr/>
          <p:nvPr/>
        </p:nvCxnSpPr>
        <p:spPr>
          <a:xfrm>
            <a:off x="4782825" y="1621525"/>
            <a:ext cx="187800" cy="249000"/>
          </a:xfrm>
          <a:prstGeom prst="straightConnector1">
            <a:avLst/>
          </a:prstGeom>
          <a:noFill/>
          <a:ln cap="flat" cmpd="sng" w="76200">
            <a:solidFill>
              <a:srgbClr val="CC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95" name="Shape 195"/>
          <p:cNvCxnSpPr/>
          <p:nvPr/>
        </p:nvCxnSpPr>
        <p:spPr>
          <a:xfrm flipH="1">
            <a:off x="4570125" y="1219900"/>
            <a:ext cx="212700" cy="225300"/>
          </a:xfrm>
          <a:prstGeom prst="straightConnector1">
            <a:avLst/>
          </a:prstGeom>
          <a:noFill/>
          <a:ln cap="flat" cmpd="sng" w="76200">
            <a:solidFill>
              <a:srgbClr val="CC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96" name="Shape 196"/>
          <p:cNvCxnSpPr/>
          <p:nvPr/>
        </p:nvCxnSpPr>
        <p:spPr>
          <a:xfrm>
            <a:off x="4782825" y="1219900"/>
            <a:ext cx="212700" cy="225300"/>
          </a:xfrm>
          <a:prstGeom prst="straightConnector1">
            <a:avLst/>
          </a:prstGeom>
          <a:noFill/>
          <a:ln cap="flat" cmpd="sng" w="76200">
            <a:solidFill>
              <a:srgbClr val="CC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97" name="Shape 197"/>
          <p:cNvSpPr/>
          <p:nvPr/>
        </p:nvSpPr>
        <p:spPr>
          <a:xfrm>
            <a:off x="4632675" y="920800"/>
            <a:ext cx="300300" cy="2991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Shape 198"/>
          <p:cNvSpPr txBox="1"/>
          <p:nvPr>
            <p:ph idx="1" type="body"/>
          </p:nvPr>
        </p:nvSpPr>
        <p:spPr>
          <a:xfrm>
            <a:off x="4413075" y="584300"/>
            <a:ext cx="739500" cy="29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>
                <a:solidFill>
                  <a:schemeClr val="accent6"/>
                </a:solidFill>
              </a:rPr>
              <a:t>Alice</a:t>
            </a:r>
            <a:endParaRPr/>
          </a:p>
        </p:txBody>
      </p:sp>
      <p:sp>
        <p:nvSpPr>
          <p:cNvPr id="199" name="Shape 199"/>
          <p:cNvSpPr/>
          <p:nvPr/>
        </p:nvSpPr>
        <p:spPr>
          <a:xfrm rot="-836988">
            <a:off x="3124450" y="1675265"/>
            <a:ext cx="1157333" cy="14152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Shape 20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PGP (Pretty Good Privacy)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01" name="Shape 201"/>
          <p:cNvCxnSpPr/>
          <p:nvPr/>
        </p:nvCxnSpPr>
        <p:spPr>
          <a:xfrm>
            <a:off x="5650050" y="3931275"/>
            <a:ext cx="0" cy="401700"/>
          </a:xfrm>
          <a:prstGeom prst="straightConnector1">
            <a:avLst/>
          </a:prstGeom>
          <a:noFill/>
          <a:ln cap="flat" cmpd="sng" w="76200">
            <a:solidFill>
              <a:srgbClr val="674EA7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02" name="Shape 202"/>
          <p:cNvCxnSpPr/>
          <p:nvPr/>
        </p:nvCxnSpPr>
        <p:spPr>
          <a:xfrm flipH="1">
            <a:off x="5449950" y="4319225"/>
            <a:ext cx="200100" cy="275400"/>
          </a:xfrm>
          <a:prstGeom prst="straightConnector1">
            <a:avLst/>
          </a:prstGeom>
          <a:noFill/>
          <a:ln cap="flat" cmpd="sng" w="76200">
            <a:solidFill>
              <a:srgbClr val="674EA7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03" name="Shape 203"/>
          <p:cNvCxnSpPr/>
          <p:nvPr/>
        </p:nvCxnSpPr>
        <p:spPr>
          <a:xfrm>
            <a:off x="5650050" y="4332900"/>
            <a:ext cx="187800" cy="249000"/>
          </a:xfrm>
          <a:prstGeom prst="straightConnector1">
            <a:avLst/>
          </a:prstGeom>
          <a:noFill/>
          <a:ln cap="flat" cmpd="sng" w="76200">
            <a:solidFill>
              <a:srgbClr val="674EA7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04" name="Shape 204"/>
          <p:cNvCxnSpPr/>
          <p:nvPr/>
        </p:nvCxnSpPr>
        <p:spPr>
          <a:xfrm flipH="1">
            <a:off x="5437350" y="3931275"/>
            <a:ext cx="212700" cy="225300"/>
          </a:xfrm>
          <a:prstGeom prst="straightConnector1">
            <a:avLst/>
          </a:prstGeom>
          <a:noFill/>
          <a:ln cap="flat" cmpd="sng" w="76200">
            <a:solidFill>
              <a:srgbClr val="674EA7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05" name="Shape 205"/>
          <p:cNvCxnSpPr/>
          <p:nvPr/>
        </p:nvCxnSpPr>
        <p:spPr>
          <a:xfrm>
            <a:off x="5650050" y="3931275"/>
            <a:ext cx="212700" cy="225300"/>
          </a:xfrm>
          <a:prstGeom prst="straightConnector1">
            <a:avLst/>
          </a:prstGeom>
          <a:noFill/>
          <a:ln cap="flat" cmpd="sng" w="76200">
            <a:solidFill>
              <a:srgbClr val="674EA7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206" name="Shape 206"/>
          <p:cNvSpPr/>
          <p:nvPr/>
        </p:nvSpPr>
        <p:spPr>
          <a:xfrm>
            <a:off x="5499900" y="3632175"/>
            <a:ext cx="300300" cy="299100"/>
          </a:xfrm>
          <a:prstGeom prst="ellipse">
            <a:avLst/>
          </a:prstGeom>
          <a:solidFill>
            <a:srgbClr val="9900FF"/>
          </a:solidFill>
          <a:ln cap="flat" cmpd="sng" w="9525">
            <a:solidFill>
              <a:srgbClr val="9900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Shape 207"/>
          <p:cNvSpPr txBox="1"/>
          <p:nvPr>
            <p:ph idx="1" type="body"/>
          </p:nvPr>
        </p:nvSpPr>
        <p:spPr>
          <a:xfrm>
            <a:off x="5280300" y="3295675"/>
            <a:ext cx="739500" cy="29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>
                <a:solidFill>
                  <a:schemeClr val="accent6"/>
                </a:solidFill>
              </a:rPr>
              <a:t>Fatima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2" name="Shape 212"/>
          <p:cNvCxnSpPr/>
          <p:nvPr/>
        </p:nvCxnSpPr>
        <p:spPr>
          <a:xfrm>
            <a:off x="2610825" y="1883250"/>
            <a:ext cx="0" cy="401700"/>
          </a:xfrm>
          <a:prstGeom prst="straightConnector1">
            <a:avLst/>
          </a:prstGeom>
          <a:noFill/>
          <a:ln cap="flat" cmpd="sng" w="76200">
            <a:solidFill>
              <a:srgbClr val="0000FF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13" name="Shape 213"/>
          <p:cNvCxnSpPr/>
          <p:nvPr/>
        </p:nvCxnSpPr>
        <p:spPr>
          <a:xfrm flipH="1">
            <a:off x="2410725" y="2271200"/>
            <a:ext cx="200100" cy="275400"/>
          </a:xfrm>
          <a:prstGeom prst="straightConnector1">
            <a:avLst/>
          </a:prstGeom>
          <a:noFill/>
          <a:ln cap="flat" cmpd="sng" w="76200">
            <a:solidFill>
              <a:srgbClr val="0000FF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14" name="Shape 214"/>
          <p:cNvCxnSpPr/>
          <p:nvPr/>
        </p:nvCxnSpPr>
        <p:spPr>
          <a:xfrm>
            <a:off x="2610825" y="2284875"/>
            <a:ext cx="187800" cy="249000"/>
          </a:xfrm>
          <a:prstGeom prst="straightConnector1">
            <a:avLst/>
          </a:prstGeom>
          <a:noFill/>
          <a:ln cap="flat" cmpd="sng" w="76200">
            <a:solidFill>
              <a:srgbClr val="0000FF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15" name="Shape 215"/>
          <p:cNvCxnSpPr/>
          <p:nvPr/>
        </p:nvCxnSpPr>
        <p:spPr>
          <a:xfrm flipH="1">
            <a:off x="2398125" y="1883250"/>
            <a:ext cx="212700" cy="225300"/>
          </a:xfrm>
          <a:prstGeom prst="straightConnector1">
            <a:avLst/>
          </a:prstGeom>
          <a:noFill/>
          <a:ln cap="flat" cmpd="sng" w="76200">
            <a:solidFill>
              <a:srgbClr val="0000FF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16" name="Shape 216"/>
          <p:cNvCxnSpPr/>
          <p:nvPr/>
        </p:nvCxnSpPr>
        <p:spPr>
          <a:xfrm>
            <a:off x="2610825" y="1883250"/>
            <a:ext cx="212700" cy="225300"/>
          </a:xfrm>
          <a:prstGeom prst="straightConnector1">
            <a:avLst/>
          </a:prstGeom>
          <a:noFill/>
          <a:ln cap="flat" cmpd="sng" w="76200">
            <a:solidFill>
              <a:srgbClr val="0000FF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217" name="Shape 217"/>
          <p:cNvSpPr/>
          <p:nvPr/>
        </p:nvSpPr>
        <p:spPr>
          <a:xfrm>
            <a:off x="2460675" y="1584150"/>
            <a:ext cx="300300" cy="299100"/>
          </a:xfrm>
          <a:prstGeom prst="ellipse">
            <a:avLst/>
          </a:prstGeom>
          <a:solidFill>
            <a:srgbClr val="0B5394"/>
          </a:solidFill>
          <a:ln cap="flat" cmpd="sng" w="9525">
            <a:solidFill>
              <a:srgbClr val="0B5394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Shape 218"/>
          <p:cNvSpPr txBox="1"/>
          <p:nvPr>
            <p:ph idx="1" type="body"/>
          </p:nvPr>
        </p:nvSpPr>
        <p:spPr>
          <a:xfrm>
            <a:off x="2241075" y="1247650"/>
            <a:ext cx="739500" cy="29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>
                <a:solidFill>
                  <a:schemeClr val="accent6"/>
                </a:solidFill>
              </a:rPr>
              <a:t>Bob</a:t>
            </a:r>
            <a:endParaRPr/>
          </a:p>
        </p:txBody>
      </p:sp>
      <p:cxnSp>
        <p:nvCxnSpPr>
          <p:cNvPr id="219" name="Shape 219"/>
          <p:cNvCxnSpPr/>
          <p:nvPr/>
        </p:nvCxnSpPr>
        <p:spPr>
          <a:xfrm>
            <a:off x="4782825" y="1219900"/>
            <a:ext cx="0" cy="401700"/>
          </a:xfrm>
          <a:prstGeom prst="straightConnector1">
            <a:avLst/>
          </a:prstGeom>
          <a:noFill/>
          <a:ln cap="flat" cmpd="sng" w="76200">
            <a:solidFill>
              <a:srgbClr val="CC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20" name="Shape 220"/>
          <p:cNvCxnSpPr/>
          <p:nvPr/>
        </p:nvCxnSpPr>
        <p:spPr>
          <a:xfrm flipH="1">
            <a:off x="4582725" y="1607850"/>
            <a:ext cx="200100" cy="275400"/>
          </a:xfrm>
          <a:prstGeom prst="straightConnector1">
            <a:avLst/>
          </a:prstGeom>
          <a:noFill/>
          <a:ln cap="flat" cmpd="sng" w="76200">
            <a:solidFill>
              <a:srgbClr val="CC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21" name="Shape 221"/>
          <p:cNvCxnSpPr/>
          <p:nvPr/>
        </p:nvCxnSpPr>
        <p:spPr>
          <a:xfrm>
            <a:off x="4782825" y="1621525"/>
            <a:ext cx="187800" cy="249000"/>
          </a:xfrm>
          <a:prstGeom prst="straightConnector1">
            <a:avLst/>
          </a:prstGeom>
          <a:noFill/>
          <a:ln cap="flat" cmpd="sng" w="76200">
            <a:solidFill>
              <a:srgbClr val="CC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22" name="Shape 222"/>
          <p:cNvCxnSpPr/>
          <p:nvPr/>
        </p:nvCxnSpPr>
        <p:spPr>
          <a:xfrm flipH="1">
            <a:off x="4570125" y="1219900"/>
            <a:ext cx="212700" cy="225300"/>
          </a:xfrm>
          <a:prstGeom prst="straightConnector1">
            <a:avLst/>
          </a:prstGeom>
          <a:noFill/>
          <a:ln cap="flat" cmpd="sng" w="76200">
            <a:solidFill>
              <a:srgbClr val="CC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23" name="Shape 223"/>
          <p:cNvCxnSpPr/>
          <p:nvPr/>
        </p:nvCxnSpPr>
        <p:spPr>
          <a:xfrm>
            <a:off x="4782825" y="1219900"/>
            <a:ext cx="212700" cy="225300"/>
          </a:xfrm>
          <a:prstGeom prst="straightConnector1">
            <a:avLst/>
          </a:prstGeom>
          <a:noFill/>
          <a:ln cap="flat" cmpd="sng" w="76200">
            <a:solidFill>
              <a:srgbClr val="CC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224" name="Shape 224"/>
          <p:cNvSpPr/>
          <p:nvPr/>
        </p:nvSpPr>
        <p:spPr>
          <a:xfrm>
            <a:off x="4632675" y="920800"/>
            <a:ext cx="300300" cy="2991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Shape 225"/>
          <p:cNvSpPr txBox="1"/>
          <p:nvPr>
            <p:ph idx="1" type="body"/>
          </p:nvPr>
        </p:nvSpPr>
        <p:spPr>
          <a:xfrm>
            <a:off x="4413075" y="584300"/>
            <a:ext cx="739500" cy="29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>
                <a:solidFill>
                  <a:schemeClr val="accent6"/>
                </a:solidFill>
              </a:rPr>
              <a:t>Alice</a:t>
            </a:r>
            <a:endParaRPr/>
          </a:p>
        </p:txBody>
      </p:sp>
      <p:cxnSp>
        <p:nvCxnSpPr>
          <p:cNvPr id="226" name="Shape 226"/>
          <p:cNvCxnSpPr/>
          <p:nvPr/>
        </p:nvCxnSpPr>
        <p:spPr>
          <a:xfrm>
            <a:off x="6748575" y="1883250"/>
            <a:ext cx="0" cy="401700"/>
          </a:xfrm>
          <a:prstGeom prst="straightConnector1">
            <a:avLst/>
          </a:prstGeom>
          <a:noFill/>
          <a:ln cap="flat" cmpd="sng" w="76200">
            <a:solidFill>
              <a:srgbClr val="FF99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27" name="Shape 227"/>
          <p:cNvCxnSpPr/>
          <p:nvPr/>
        </p:nvCxnSpPr>
        <p:spPr>
          <a:xfrm flipH="1">
            <a:off x="6548475" y="2271200"/>
            <a:ext cx="200100" cy="275400"/>
          </a:xfrm>
          <a:prstGeom prst="straightConnector1">
            <a:avLst/>
          </a:prstGeom>
          <a:noFill/>
          <a:ln cap="flat" cmpd="sng" w="76200">
            <a:solidFill>
              <a:srgbClr val="FF99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28" name="Shape 228"/>
          <p:cNvCxnSpPr/>
          <p:nvPr/>
        </p:nvCxnSpPr>
        <p:spPr>
          <a:xfrm>
            <a:off x="6748575" y="2284875"/>
            <a:ext cx="187800" cy="249000"/>
          </a:xfrm>
          <a:prstGeom prst="straightConnector1">
            <a:avLst/>
          </a:prstGeom>
          <a:noFill/>
          <a:ln cap="flat" cmpd="sng" w="76200">
            <a:solidFill>
              <a:srgbClr val="FF99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29" name="Shape 229"/>
          <p:cNvCxnSpPr/>
          <p:nvPr/>
        </p:nvCxnSpPr>
        <p:spPr>
          <a:xfrm flipH="1">
            <a:off x="6535875" y="1883250"/>
            <a:ext cx="212700" cy="225300"/>
          </a:xfrm>
          <a:prstGeom prst="straightConnector1">
            <a:avLst/>
          </a:prstGeom>
          <a:noFill/>
          <a:ln cap="flat" cmpd="sng" w="76200">
            <a:solidFill>
              <a:srgbClr val="FF99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30" name="Shape 230"/>
          <p:cNvCxnSpPr/>
          <p:nvPr/>
        </p:nvCxnSpPr>
        <p:spPr>
          <a:xfrm>
            <a:off x="6748575" y="1883250"/>
            <a:ext cx="212700" cy="225300"/>
          </a:xfrm>
          <a:prstGeom prst="straightConnector1">
            <a:avLst/>
          </a:prstGeom>
          <a:noFill/>
          <a:ln cap="flat" cmpd="sng" w="76200">
            <a:solidFill>
              <a:srgbClr val="FF99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231" name="Shape 231"/>
          <p:cNvSpPr/>
          <p:nvPr/>
        </p:nvSpPr>
        <p:spPr>
          <a:xfrm>
            <a:off x="6598425" y="1584150"/>
            <a:ext cx="300300" cy="299100"/>
          </a:xfrm>
          <a:prstGeom prst="ellipse">
            <a:avLst/>
          </a:prstGeom>
          <a:solidFill>
            <a:srgbClr val="E69138"/>
          </a:solidFill>
          <a:ln cap="flat" cmpd="sng" w="9525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Shape 232"/>
          <p:cNvSpPr txBox="1"/>
          <p:nvPr>
            <p:ph idx="1" type="body"/>
          </p:nvPr>
        </p:nvSpPr>
        <p:spPr>
          <a:xfrm>
            <a:off x="6378825" y="1247650"/>
            <a:ext cx="739500" cy="29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>
                <a:solidFill>
                  <a:schemeClr val="accent6"/>
                </a:solidFill>
              </a:rPr>
              <a:t>Lea</a:t>
            </a:r>
            <a:endParaRPr/>
          </a:p>
        </p:txBody>
      </p:sp>
      <p:sp>
        <p:nvSpPr>
          <p:cNvPr id="233" name="Shape 233"/>
          <p:cNvSpPr/>
          <p:nvPr/>
        </p:nvSpPr>
        <p:spPr>
          <a:xfrm rot="-836988">
            <a:off x="3124450" y="1675265"/>
            <a:ext cx="1157333" cy="14152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Shape 2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PGP (Pretty Good Privacy)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35" name="Shape 235"/>
          <p:cNvCxnSpPr/>
          <p:nvPr/>
        </p:nvCxnSpPr>
        <p:spPr>
          <a:xfrm>
            <a:off x="5650050" y="3931275"/>
            <a:ext cx="0" cy="401700"/>
          </a:xfrm>
          <a:prstGeom prst="straightConnector1">
            <a:avLst/>
          </a:prstGeom>
          <a:noFill/>
          <a:ln cap="flat" cmpd="sng" w="76200">
            <a:solidFill>
              <a:srgbClr val="674EA7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36" name="Shape 236"/>
          <p:cNvCxnSpPr/>
          <p:nvPr/>
        </p:nvCxnSpPr>
        <p:spPr>
          <a:xfrm flipH="1">
            <a:off x="5449950" y="4319225"/>
            <a:ext cx="200100" cy="275400"/>
          </a:xfrm>
          <a:prstGeom prst="straightConnector1">
            <a:avLst/>
          </a:prstGeom>
          <a:noFill/>
          <a:ln cap="flat" cmpd="sng" w="76200">
            <a:solidFill>
              <a:srgbClr val="674EA7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37" name="Shape 237"/>
          <p:cNvCxnSpPr/>
          <p:nvPr/>
        </p:nvCxnSpPr>
        <p:spPr>
          <a:xfrm>
            <a:off x="5650050" y="4332900"/>
            <a:ext cx="187800" cy="249000"/>
          </a:xfrm>
          <a:prstGeom prst="straightConnector1">
            <a:avLst/>
          </a:prstGeom>
          <a:noFill/>
          <a:ln cap="flat" cmpd="sng" w="76200">
            <a:solidFill>
              <a:srgbClr val="674EA7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38" name="Shape 238"/>
          <p:cNvCxnSpPr/>
          <p:nvPr/>
        </p:nvCxnSpPr>
        <p:spPr>
          <a:xfrm flipH="1">
            <a:off x="5437350" y="3931275"/>
            <a:ext cx="212700" cy="225300"/>
          </a:xfrm>
          <a:prstGeom prst="straightConnector1">
            <a:avLst/>
          </a:prstGeom>
          <a:noFill/>
          <a:ln cap="flat" cmpd="sng" w="76200">
            <a:solidFill>
              <a:srgbClr val="674EA7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39" name="Shape 239"/>
          <p:cNvCxnSpPr/>
          <p:nvPr/>
        </p:nvCxnSpPr>
        <p:spPr>
          <a:xfrm>
            <a:off x="5650050" y="3931275"/>
            <a:ext cx="212700" cy="225300"/>
          </a:xfrm>
          <a:prstGeom prst="straightConnector1">
            <a:avLst/>
          </a:prstGeom>
          <a:noFill/>
          <a:ln cap="flat" cmpd="sng" w="76200">
            <a:solidFill>
              <a:srgbClr val="674EA7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240" name="Shape 240"/>
          <p:cNvSpPr/>
          <p:nvPr/>
        </p:nvSpPr>
        <p:spPr>
          <a:xfrm>
            <a:off x="5499900" y="3632175"/>
            <a:ext cx="300300" cy="299100"/>
          </a:xfrm>
          <a:prstGeom prst="ellipse">
            <a:avLst/>
          </a:prstGeom>
          <a:solidFill>
            <a:srgbClr val="9900FF"/>
          </a:solidFill>
          <a:ln cap="flat" cmpd="sng" w="9525">
            <a:solidFill>
              <a:srgbClr val="9900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Shape 241"/>
          <p:cNvSpPr txBox="1"/>
          <p:nvPr>
            <p:ph idx="1" type="body"/>
          </p:nvPr>
        </p:nvSpPr>
        <p:spPr>
          <a:xfrm>
            <a:off x="5280300" y="3295675"/>
            <a:ext cx="739500" cy="29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>
                <a:solidFill>
                  <a:schemeClr val="accent6"/>
                </a:solidFill>
              </a:rPr>
              <a:t>Fatima</a:t>
            </a:r>
            <a:endParaRPr/>
          </a:p>
        </p:txBody>
      </p:sp>
      <p:sp>
        <p:nvSpPr>
          <p:cNvPr id="242" name="Shape 242"/>
          <p:cNvSpPr/>
          <p:nvPr/>
        </p:nvSpPr>
        <p:spPr>
          <a:xfrm rot="-3057869">
            <a:off x="5750428" y="2957281"/>
            <a:ext cx="1157507" cy="141403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7" name="Shape 247"/>
          <p:cNvCxnSpPr/>
          <p:nvPr/>
        </p:nvCxnSpPr>
        <p:spPr>
          <a:xfrm>
            <a:off x="2610825" y="1883250"/>
            <a:ext cx="0" cy="401700"/>
          </a:xfrm>
          <a:prstGeom prst="straightConnector1">
            <a:avLst/>
          </a:prstGeom>
          <a:noFill/>
          <a:ln cap="flat" cmpd="sng" w="76200">
            <a:solidFill>
              <a:srgbClr val="0000FF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48" name="Shape 248"/>
          <p:cNvCxnSpPr/>
          <p:nvPr/>
        </p:nvCxnSpPr>
        <p:spPr>
          <a:xfrm flipH="1">
            <a:off x="2410725" y="2271200"/>
            <a:ext cx="200100" cy="275400"/>
          </a:xfrm>
          <a:prstGeom prst="straightConnector1">
            <a:avLst/>
          </a:prstGeom>
          <a:noFill/>
          <a:ln cap="flat" cmpd="sng" w="76200">
            <a:solidFill>
              <a:srgbClr val="0000FF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49" name="Shape 249"/>
          <p:cNvCxnSpPr/>
          <p:nvPr/>
        </p:nvCxnSpPr>
        <p:spPr>
          <a:xfrm>
            <a:off x="2610825" y="2284875"/>
            <a:ext cx="187800" cy="249000"/>
          </a:xfrm>
          <a:prstGeom prst="straightConnector1">
            <a:avLst/>
          </a:prstGeom>
          <a:noFill/>
          <a:ln cap="flat" cmpd="sng" w="76200">
            <a:solidFill>
              <a:srgbClr val="0000FF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50" name="Shape 250"/>
          <p:cNvCxnSpPr/>
          <p:nvPr/>
        </p:nvCxnSpPr>
        <p:spPr>
          <a:xfrm flipH="1">
            <a:off x="2398125" y="1883250"/>
            <a:ext cx="212700" cy="225300"/>
          </a:xfrm>
          <a:prstGeom prst="straightConnector1">
            <a:avLst/>
          </a:prstGeom>
          <a:noFill/>
          <a:ln cap="flat" cmpd="sng" w="76200">
            <a:solidFill>
              <a:srgbClr val="0000FF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51" name="Shape 251"/>
          <p:cNvCxnSpPr/>
          <p:nvPr/>
        </p:nvCxnSpPr>
        <p:spPr>
          <a:xfrm>
            <a:off x="2610825" y="1883250"/>
            <a:ext cx="212700" cy="225300"/>
          </a:xfrm>
          <a:prstGeom prst="straightConnector1">
            <a:avLst/>
          </a:prstGeom>
          <a:noFill/>
          <a:ln cap="flat" cmpd="sng" w="76200">
            <a:solidFill>
              <a:srgbClr val="0000FF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252" name="Shape 252"/>
          <p:cNvSpPr/>
          <p:nvPr/>
        </p:nvSpPr>
        <p:spPr>
          <a:xfrm>
            <a:off x="2460675" y="1584150"/>
            <a:ext cx="300300" cy="299100"/>
          </a:xfrm>
          <a:prstGeom prst="ellipse">
            <a:avLst/>
          </a:prstGeom>
          <a:solidFill>
            <a:srgbClr val="0B5394"/>
          </a:solidFill>
          <a:ln cap="flat" cmpd="sng" w="9525">
            <a:solidFill>
              <a:srgbClr val="0B5394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Shape 253"/>
          <p:cNvSpPr txBox="1"/>
          <p:nvPr>
            <p:ph idx="1" type="body"/>
          </p:nvPr>
        </p:nvSpPr>
        <p:spPr>
          <a:xfrm>
            <a:off x="2241075" y="1247650"/>
            <a:ext cx="739500" cy="29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>
                <a:solidFill>
                  <a:schemeClr val="accent6"/>
                </a:solidFill>
              </a:rPr>
              <a:t>Bob</a:t>
            </a:r>
            <a:endParaRPr/>
          </a:p>
        </p:txBody>
      </p:sp>
      <p:cxnSp>
        <p:nvCxnSpPr>
          <p:cNvPr id="254" name="Shape 254"/>
          <p:cNvCxnSpPr/>
          <p:nvPr/>
        </p:nvCxnSpPr>
        <p:spPr>
          <a:xfrm>
            <a:off x="4782825" y="1219900"/>
            <a:ext cx="0" cy="401700"/>
          </a:xfrm>
          <a:prstGeom prst="straightConnector1">
            <a:avLst/>
          </a:prstGeom>
          <a:noFill/>
          <a:ln cap="flat" cmpd="sng" w="76200">
            <a:solidFill>
              <a:srgbClr val="CC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55" name="Shape 255"/>
          <p:cNvCxnSpPr/>
          <p:nvPr/>
        </p:nvCxnSpPr>
        <p:spPr>
          <a:xfrm flipH="1">
            <a:off x="4582725" y="1607850"/>
            <a:ext cx="200100" cy="275400"/>
          </a:xfrm>
          <a:prstGeom prst="straightConnector1">
            <a:avLst/>
          </a:prstGeom>
          <a:noFill/>
          <a:ln cap="flat" cmpd="sng" w="76200">
            <a:solidFill>
              <a:srgbClr val="CC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56" name="Shape 256"/>
          <p:cNvCxnSpPr/>
          <p:nvPr/>
        </p:nvCxnSpPr>
        <p:spPr>
          <a:xfrm>
            <a:off x="4782825" y="1621525"/>
            <a:ext cx="187800" cy="249000"/>
          </a:xfrm>
          <a:prstGeom prst="straightConnector1">
            <a:avLst/>
          </a:prstGeom>
          <a:noFill/>
          <a:ln cap="flat" cmpd="sng" w="76200">
            <a:solidFill>
              <a:srgbClr val="CC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57" name="Shape 257"/>
          <p:cNvCxnSpPr/>
          <p:nvPr/>
        </p:nvCxnSpPr>
        <p:spPr>
          <a:xfrm flipH="1">
            <a:off x="4570125" y="1219900"/>
            <a:ext cx="212700" cy="225300"/>
          </a:xfrm>
          <a:prstGeom prst="straightConnector1">
            <a:avLst/>
          </a:prstGeom>
          <a:noFill/>
          <a:ln cap="flat" cmpd="sng" w="76200">
            <a:solidFill>
              <a:srgbClr val="CC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58" name="Shape 258"/>
          <p:cNvCxnSpPr/>
          <p:nvPr/>
        </p:nvCxnSpPr>
        <p:spPr>
          <a:xfrm>
            <a:off x="4782825" y="1219900"/>
            <a:ext cx="212700" cy="225300"/>
          </a:xfrm>
          <a:prstGeom prst="straightConnector1">
            <a:avLst/>
          </a:prstGeom>
          <a:noFill/>
          <a:ln cap="flat" cmpd="sng" w="76200">
            <a:solidFill>
              <a:srgbClr val="CC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259" name="Shape 259"/>
          <p:cNvSpPr/>
          <p:nvPr/>
        </p:nvSpPr>
        <p:spPr>
          <a:xfrm>
            <a:off x="4632675" y="920800"/>
            <a:ext cx="300300" cy="2991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Shape 260"/>
          <p:cNvSpPr txBox="1"/>
          <p:nvPr>
            <p:ph idx="1" type="body"/>
          </p:nvPr>
        </p:nvSpPr>
        <p:spPr>
          <a:xfrm>
            <a:off x="4413075" y="584300"/>
            <a:ext cx="739500" cy="29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>
                <a:solidFill>
                  <a:schemeClr val="accent6"/>
                </a:solidFill>
              </a:rPr>
              <a:t>Alice</a:t>
            </a:r>
            <a:endParaRPr/>
          </a:p>
        </p:txBody>
      </p:sp>
      <p:cxnSp>
        <p:nvCxnSpPr>
          <p:cNvPr id="261" name="Shape 261"/>
          <p:cNvCxnSpPr/>
          <p:nvPr/>
        </p:nvCxnSpPr>
        <p:spPr>
          <a:xfrm>
            <a:off x="6748575" y="1883250"/>
            <a:ext cx="0" cy="401700"/>
          </a:xfrm>
          <a:prstGeom prst="straightConnector1">
            <a:avLst/>
          </a:prstGeom>
          <a:noFill/>
          <a:ln cap="flat" cmpd="sng" w="76200">
            <a:solidFill>
              <a:srgbClr val="FF99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62" name="Shape 262"/>
          <p:cNvCxnSpPr/>
          <p:nvPr/>
        </p:nvCxnSpPr>
        <p:spPr>
          <a:xfrm flipH="1">
            <a:off x="6548475" y="2271200"/>
            <a:ext cx="200100" cy="275400"/>
          </a:xfrm>
          <a:prstGeom prst="straightConnector1">
            <a:avLst/>
          </a:prstGeom>
          <a:noFill/>
          <a:ln cap="flat" cmpd="sng" w="76200">
            <a:solidFill>
              <a:srgbClr val="FF99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63" name="Shape 263"/>
          <p:cNvCxnSpPr/>
          <p:nvPr/>
        </p:nvCxnSpPr>
        <p:spPr>
          <a:xfrm>
            <a:off x="6748575" y="2284875"/>
            <a:ext cx="187800" cy="249000"/>
          </a:xfrm>
          <a:prstGeom prst="straightConnector1">
            <a:avLst/>
          </a:prstGeom>
          <a:noFill/>
          <a:ln cap="flat" cmpd="sng" w="76200">
            <a:solidFill>
              <a:srgbClr val="FF99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64" name="Shape 264"/>
          <p:cNvCxnSpPr/>
          <p:nvPr/>
        </p:nvCxnSpPr>
        <p:spPr>
          <a:xfrm flipH="1">
            <a:off x="6535875" y="1883250"/>
            <a:ext cx="212700" cy="225300"/>
          </a:xfrm>
          <a:prstGeom prst="straightConnector1">
            <a:avLst/>
          </a:prstGeom>
          <a:noFill/>
          <a:ln cap="flat" cmpd="sng" w="76200">
            <a:solidFill>
              <a:srgbClr val="FF99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65" name="Shape 265"/>
          <p:cNvCxnSpPr/>
          <p:nvPr/>
        </p:nvCxnSpPr>
        <p:spPr>
          <a:xfrm>
            <a:off x="6748575" y="1883250"/>
            <a:ext cx="212700" cy="225300"/>
          </a:xfrm>
          <a:prstGeom prst="straightConnector1">
            <a:avLst/>
          </a:prstGeom>
          <a:noFill/>
          <a:ln cap="flat" cmpd="sng" w="76200">
            <a:solidFill>
              <a:srgbClr val="FF99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266" name="Shape 266"/>
          <p:cNvSpPr/>
          <p:nvPr/>
        </p:nvSpPr>
        <p:spPr>
          <a:xfrm>
            <a:off x="6598425" y="1584150"/>
            <a:ext cx="300300" cy="299100"/>
          </a:xfrm>
          <a:prstGeom prst="ellipse">
            <a:avLst/>
          </a:prstGeom>
          <a:solidFill>
            <a:srgbClr val="E69138"/>
          </a:solidFill>
          <a:ln cap="flat" cmpd="sng" w="9525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Shape 267"/>
          <p:cNvSpPr txBox="1"/>
          <p:nvPr>
            <p:ph idx="1" type="body"/>
          </p:nvPr>
        </p:nvSpPr>
        <p:spPr>
          <a:xfrm>
            <a:off x="6378825" y="1247650"/>
            <a:ext cx="739500" cy="29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>
                <a:solidFill>
                  <a:schemeClr val="accent6"/>
                </a:solidFill>
              </a:rPr>
              <a:t>Lea</a:t>
            </a:r>
            <a:endParaRPr/>
          </a:p>
        </p:txBody>
      </p:sp>
      <p:cxnSp>
        <p:nvCxnSpPr>
          <p:cNvPr id="268" name="Shape 268"/>
          <p:cNvCxnSpPr/>
          <p:nvPr/>
        </p:nvCxnSpPr>
        <p:spPr>
          <a:xfrm>
            <a:off x="3917875" y="3984900"/>
            <a:ext cx="0" cy="401700"/>
          </a:xfrm>
          <a:prstGeom prst="straightConnector1">
            <a:avLst/>
          </a:prstGeom>
          <a:noFill/>
          <a:ln cap="flat" cmpd="sng" w="76200">
            <a:solidFill>
              <a:srgbClr val="93C47D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69" name="Shape 269"/>
          <p:cNvCxnSpPr/>
          <p:nvPr/>
        </p:nvCxnSpPr>
        <p:spPr>
          <a:xfrm flipH="1">
            <a:off x="3717775" y="4372850"/>
            <a:ext cx="200100" cy="275400"/>
          </a:xfrm>
          <a:prstGeom prst="straightConnector1">
            <a:avLst/>
          </a:prstGeom>
          <a:noFill/>
          <a:ln cap="flat" cmpd="sng" w="76200">
            <a:solidFill>
              <a:srgbClr val="93C47D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70" name="Shape 270"/>
          <p:cNvCxnSpPr/>
          <p:nvPr/>
        </p:nvCxnSpPr>
        <p:spPr>
          <a:xfrm>
            <a:off x="3917875" y="4386525"/>
            <a:ext cx="187800" cy="249000"/>
          </a:xfrm>
          <a:prstGeom prst="straightConnector1">
            <a:avLst/>
          </a:prstGeom>
          <a:noFill/>
          <a:ln cap="flat" cmpd="sng" w="76200">
            <a:solidFill>
              <a:srgbClr val="93C47D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71" name="Shape 271"/>
          <p:cNvCxnSpPr/>
          <p:nvPr/>
        </p:nvCxnSpPr>
        <p:spPr>
          <a:xfrm flipH="1">
            <a:off x="3705175" y="3984900"/>
            <a:ext cx="212700" cy="225300"/>
          </a:xfrm>
          <a:prstGeom prst="straightConnector1">
            <a:avLst/>
          </a:prstGeom>
          <a:noFill/>
          <a:ln cap="flat" cmpd="sng" w="76200">
            <a:solidFill>
              <a:srgbClr val="93C47D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72" name="Shape 272"/>
          <p:cNvCxnSpPr/>
          <p:nvPr/>
        </p:nvCxnSpPr>
        <p:spPr>
          <a:xfrm>
            <a:off x="3917875" y="3984900"/>
            <a:ext cx="212700" cy="225300"/>
          </a:xfrm>
          <a:prstGeom prst="straightConnector1">
            <a:avLst/>
          </a:prstGeom>
          <a:noFill/>
          <a:ln cap="flat" cmpd="sng" w="76200">
            <a:solidFill>
              <a:srgbClr val="93C47D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273" name="Shape 273"/>
          <p:cNvSpPr/>
          <p:nvPr/>
        </p:nvSpPr>
        <p:spPr>
          <a:xfrm>
            <a:off x="3767725" y="3685800"/>
            <a:ext cx="300300" cy="299100"/>
          </a:xfrm>
          <a:prstGeom prst="ellipse">
            <a:avLst/>
          </a:prstGeom>
          <a:solidFill>
            <a:srgbClr val="38761D"/>
          </a:solidFill>
          <a:ln cap="flat" cmpd="sng" w="9525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Shape 274"/>
          <p:cNvSpPr txBox="1"/>
          <p:nvPr>
            <p:ph idx="1" type="body"/>
          </p:nvPr>
        </p:nvSpPr>
        <p:spPr>
          <a:xfrm>
            <a:off x="3548125" y="3349300"/>
            <a:ext cx="739500" cy="29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>
                <a:solidFill>
                  <a:schemeClr val="accent6"/>
                </a:solidFill>
              </a:rPr>
              <a:t>Nick</a:t>
            </a:r>
            <a:endParaRPr/>
          </a:p>
        </p:txBody>
      </p:sp>
      <p:sp>
        <p:nvSpPr>
          <p:cNvPr id="275" name="Shape 275"/>
          <p:cNvSpPr/>
          <p:nvPr/>
        </p:nvSpPr>
        <p:spPr>
          <a:xfrm rot="-836988">
            <a:off x="3124450" y="1675265"/>
            <a:ext cx="1157333" cy="14152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Shape 27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PGP (Pretty Good Privacy)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77" name="Shape 277"/>
          <p:cNvCxnSpPr/>
          <p:nvPr/>
        </p:nvCxnSpPr>
        <p:spPr>
          <a:xfrm>
            <a:off x="5650050" y="3931275"/>
            <a:ext cx="0" cy="401700"/>
          </a:xfrm>
          <a:prstGeom prst="straightConnector1">
            <a:avLst/>
          </a:prstGeom>
          <a:noFill/>
          <a:ln cap="flat" cmpd="sng" w="76200">
            <a:solidFill>
              <a:srgbClr val="674EA7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78" name="Shape 278"/>
          <p:cNvCxnSpPr/>
          <p:nvPr/>
        </p:nvCxnSpPr>
        <p:spPr>
          <a:xfrm flipH="1">
            <a:off x="5449950" y="4319225"/>
            <a:ext cx="200100" cy="275400"/>
          </a:xfrm>
          <a:prstGeom prst="straightConnector1">
            <a:avLst/>
          </a:prstGeom>
          <a:noFill/>
          <a:ln cap="flat" cmpd="sng" w="76200">
            <a:solidFill>
              <a:srgbClr val="674EA7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79" name="Shape 279"/>
          <p:cNvCxnSpPr/>
          <p:nvPr/>
        </p:nvCxnSpPr>
        <p:spPr>
          <a:xfrm>
            <a:off x="5650050" y="4332900"/>
            <a:ext cx="187800" cy="249000"/>
          </a:xfrm>
          <a:prstGeom prst="straightConnector1">
            <a:avLst/>
          </a:prstGeom>
          <a:noFill/>
          <a:ln cap="flat" cmpd="sng" w="76200">
            <a:solidFill>
              <a:srgbClr val="674EA7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80" name="Shape 280"/>
          <p:cNvCxnSpPr/>
          <p:nvPr/>
        </p:nvCxnSpPr>
        <p:spPr>
          <a:xfrm flipH="1">
            <a:off x="5437350" y="3931275"/>
            <a:ext cx="212700" cy="225300"/>
          </a:xfrm>
          <a:prstGeom prst="straightConnector1">
            <a:avLst/>
          </a:prstGeom>
          <a:noFill/>
          <a:ln cap="flat" cmpd="sng" w="76200">
            <a:solidFill>
              <a:srgbClr val="674EA7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81" name="Shape 281"/>
          <p:cNvCxnSpPr/>
          <p:nvPr/>
        </p:nvCxnSpPr>
        <p:spPr>
          <a:xfrm>
            <a:off x="5650050" y="3931275"/>
            <a:ext cx="212700" cy="225300"/>
          </a:xfrm>
          <a:prstGeom prst="straightConnector1">
            <a:avLst/>
          </a:prstGeom>
          <a:noFill/>
          <a:ln cap="flat" cmpd="sng" w="76200">
            <a:solidFill>
              <a:srgbClr val="674EA7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282" name="Shape 282"/>
          <p:cNvSpPr/>
          <p:nvPr/>
        </p:nvSpPr>
        <p:spPr>
          <a:xfrm>
            <a:off x="5499900" y="3632175"/>
            <a:ext cx="300300" cy="299100"/>
          </a:xfrm>
          <a:prstGeom prst="ellipse">
            <a:avLst/>
          </a:prstGeom>
          <a:solidFill>
            <a:srgbClr val="9900FF"/>
          </a:solidFill>
          <a:ln cap="flat" cmpd="sng" w="9525">
            <a:solidFill>
              <a:srgbClr val="9900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Shape 283"/>
          <p:cNvSpPr txBox="1"/>
          <p:nvPr>
            <p:ph idx="1" type="body"/>
          </p:nvPr>
        </p:nvSpPr>
        <p:spPr>
          <a:xfrm>
            <a:off x="5280300" y="3295675"/>
            <a:ext cx="739500" cy="29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>
                <a:solidFill>
                  <a:schemeClr val="accent6"/>
                </a:solidFill>
              </a:rPr>
              <a:t>Fatima</a:t>
            </a:r>
            <a:endParaRPr/>
          </a:p>
        </p:txBody>
      </p:sp>
      <p:sp>
        <p:nvSpPr>
          <p:cNvPr id="284" name="Shape 284"/>
          <p:cNvSpPr/>
          <p:nvPr/>
        </p:nvSpPr>
        <p:spPr>
          <a:xfrm rot="-12478">
            <a:off x="4205316" y="3917375"/>
            <a:ext cx="1157108" cy="1413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Shape 285"/>
          <p:cNvSpPr/>
          <p:nvPr/>
        </p:nvSpPr>
        <p:spPr>
          <a:xfrm rot="-3057869">
            <a:off x="5750428" y="2957281"/>
            <a:ext cx="1157507" cy="141403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/>
          <p:nvPr>
            <p:ph idx="1" type="body"/>
          </p:nvPr>
        </p:nvSpPr>
        <p:spPr>
          <a:xfrm>
            <a:off x="311700" y="6190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6"/>
                </a:solidFill>
              </a:rPr>
              <a:t>Intro</a:t>
            </a:r>
            <a:endParaRPr sz="2400">
              <a:solidFill>
                <a:schemeClr val="accent6"/>
              </a:solidFill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6"/>
                </a:solidFill>
              </a:rPr>
              <a:t>Current Digital Identities</a:t>
            </a:r>
            <a:endParaRPr sz="2400">
              <a:solidFill>
                <a:schemeClr val="accent6"/>
              </a:solidFill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6"/>
                </a:solidFill>
              </a:rPr>
              <a:t>PGP</a:t>
            </a:r>
            <a:endParaRPr sz="2400">
              <a:solidFill>
                <a:schemeClr val="accent6"/>
              </a:solidFill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6"/>
                </a:solidFill>
              </a:rPr>
              <a:t>Cryptography Basics</a:t>
            </a:r>
            <a:endParaRPr sz="2400">
              <a:solidFill>
                <a:schemeClr val="accent6"/>
              </a:solidFill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6"/>
                </a:solidFill>
              </a:rPr>
              <a:t>Blockchain Identity</a:t>
            </a:r>
            <a:endParaRPr sz="2400">
              <a:solidFill>
                <a:schemeClr val="accent6"/>
              </a:solidFill>
            </a:endParaRPr>
          </a:p>
          <a:p>
            <a:pPr indent="0" lvl="0" mar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chemeClr val="accent6"/>
                </a:solidFill>
              </a:rPr>
              <a:t>Let’s Make Some Keys</a:t>
            </a:r>
            <a:endParaRPr sz="2400">
              <a:solidFill>
                <a:schemeClr val="accent6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0" name="Shape 290"/>
          <p:cNvCxnSpPr/>
          <p:nvPr/>
        </p:nvCxnSpPr>
        <p:spPr>
          <a:xfrm>
            <a:off x="2610825" y="1883250"/>
            <a:ext cx="0" cy="401700"/>
          </a:xfrm>
          <a:prstGeom prst="straightConnector1">
            <a:avLst/>
          </a:prstGeom>
          <a:noFill/>
          <a:ln cap="flat" cmpd="sng" w="76200">
            <a:solidFill>
              <a:srgbClr val="0000FF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91" name="Shape 291"/>
          <p:cNvCxnSpPr/>
          <p:nvPr/>
        </p:nvCxnSpPr>
        <p:spPr>
          <a:xfrm flipH="1">
            <a:off x="2410725" y="2271200"/>
            <a:ext cx="200100" cy="275400"/>
          </a:xfrm>
          <a:prstGeom prst="straightConnector1">
            <a:avLst/>
          </a:prstGeom>
          <a:noFill/>
          <a:ln cap="flat" cmpd="sng" w="76200">
            <a:solidFill>
              <a:srgbClr val="0000FF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92" name="Shape 292"/>
          <p:cNvCxnSpPr/>
          <p:nvPr/>
        </p:nvCxnSpPr>
        <p:spPr>
          <a:xfrm>
            <a:off x="2610825" y="2284875"/>
            <a:ext cx="187800" cy="249000"/>
          </a:xfrm>
          <a:prstGeom prst="straightConnector1">
            <a:avLst/>
          </a:prstGeom>
          <a:noFill/>
          <a:ln cap="flat" cmpd="sng" w="76200">
            <a:solidFill>
              <a:srgbClr val="0000FF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93" name="Shape 293"/>
          <p:cNvCxnSpPr/>
          <p:nvPr/>
        </p:nvCxnSpPr>
        <p:spPr>
          <a:xfrm flipH="1">
            <a:off x="2398125" y="1883250"/>
            <a:ext cx="212700" cy="225300"/>
          </a:xfrm>
          <a:prstGeom prst="straightConnector1">
            <a:avLst/>
          </a:prstGeom>
          <a:noFill/>
          <a:ln cap="flat" cmpd="sng" w="76200">
            <a:solidFill>
              <a:srgbClr val="0000FF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94" name="Shape 294"/>
          <p:cNvCxnSpPr/>
          <p:nvPr/>
        </p:nvCxnSpPr>
        <p:spPr>
          <a:xfrm>
            <a:off x="2610825" y="1883250"/>
            <a:ext cx="212700" cy="225300"/>
          </a:xfrm>
          <a:prstGeom prst="straightConnector1">
            <a:avLst/>
          </a:prstGeom>
          <a:noFill/>
          <a:ln cap="flat" cmpd="sng" w="76200">
            <a:solidFill>
              <a:srgbClr val="0000FF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295" name="Shape 295"/>
          <p:cNvSpPr/>
          <p:nvPr/>
        </p:nvSpPr>
        <p:spPr>
          <a:xfrm>
            <a:off x="2460675" y="1584150"/>
            <a:ext cx="300300" cy="299100"/>
          </a:xfrm>
          <a:prstGeom prst="ellipse">
            <a:avLst/>
          </a:prstGeom>
          <a:solidFill>
            <a:srgbClr val="0B5394"/>
          </a:solidFill>
          <a:ln cap="flat" cmpd="sng" w="9525">
            <a:solidFill>
              <a:srgbClr val="0B5394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Shape 296"/>
          <p:cNvSpPr txBox="1"/>
          <p:nvPr>
            <p:ph idx="1" type="body"/>
          </p:nvPr>
        </p:nvSpPr>
        <p:spPr>
          <a:xfrm>
            <a:off x="2241075" y="1247650"/>
            <a:ext cx="739500" cy="29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>
                <a:solidFill>
                  <a:schemeClr val="accent6"/>
                </a:solidFill>
              </a:rPr>
              <a:t>Bob</a:t>
            </a:r>
            <a:endParaRPr/>
          </a:p>
        </p:txBody>
      </p:sp>
      <p:cxnSp>
        <p:nvCxnSpPr>
          <p:cNvPr id="297" name="Shape 297"/>
          <p:cNvCxnSpPr/>
          <p:nvPr/>
        </p:nvCxnSpPr>
        <p:spPr>
          <a:xfrm>
            <a:off x="4782825" y="1219900"/>
            <a:ext cx="0" cy="401700"/>
          </a:xfrm>
          <a:prstGeom prst="straightConnector1">
            <a:avLst/>
          </a:prstGeom>
          <a:noFill/>
          <a:ln cap="flat" cmpd="sng" w="76200">
            <a:solidFill>
              <a:srgbClr val="CC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98" name="Shape 298"/>
          <p:cNvCxnSpPr/>
          <p:nvPr/>
        </p:nvCxnSpPr>
        <p:spPr>
          <a:xfrm flipH="1">
            <a:off x="4582725" y="1607850"/>
            <a:ext cx="200100" cy="275400"/>
          </a:xfrm>
          <a:prstGeom prst="straightConnector1">
            <a:avLst/>
          </a:prstGeom>
          <a:noFill/>
          <a:ln cap="flat" cmpd="sng" w="76200">
            <a:solidFill>
              <a:srgbClr val="CC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99" name="Shape 299"/>
          <p:cNvCxnSpPr/>
          <p:nvPr/>
        </p:nvCxnSpPr>
        <p:spPr>
          <a:xfrm>
            <a:off x="4782825" y="1621525"/>
            <a:ext cx="187800" cy="249000"/>
          </a:xfrm>
          <a:prstGeom prst="straightConnector1">
            <a:avLst/>
          </a:prstGeom>
          <a:noFill/>
          <a:ln cap="flat" cmpd="sng" w="76200">
            <a:solidFill>
              <a:srgbClr val="CC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00" name="Shape 300"/>
          <p:cNvCxnSpPr/>
          <p:nvPr/>
        </p:nvCxnSpPr>
        <p:spPr>
          <a:xfrm flipH="1">
            <a:off x="4570125" y="1219900"/>
            <a:ext cx="212700" cy="225300"/>
          </a:xfrm>
          <a:prstGeom prst="straightConnector1">
            <a:avLst/>
          </a:prstGeom>
          <a:noFill/>
          <a:ln cap="flat" cmpd="sng" w="76200">
            <a:solidFill>
              <a:srgbClr val="CC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01" name="Shape 301"/>
          <p:cNvCxnSpPr/>
          <p:nvPr/>
        </p:nvCxnSpPr>
        <p:spPr>
          <a:xfrm>
            <a:off x="4782825" y="1219900"/>
            <a:ext cx="212700" cy="225300"/>
          </a:xfrm>
          <a:prstGeom prst="straightConnector1">
            <a:avLst/>
          </a:prstGeom>
          <a:noFill/>
          <a:ln cap="flat" cmpd="sng" w="76200">
            <a:solidFill>
              <a:srgbClr val="CC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302" name="Shape 302"/>
          <p:cNvSpPr/>
          <p:nvPr/>
        </p:nvSpPr>
        <p:spPr>
          <a:xfrm>
            <a:off x="4632675" y="920800"/>
            <a:ext cx="300300" cy="2991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Shape 303"/>
          <p:cNvSpPr txBox="1"/>
          <p:nvPr>
            <p:ph idx="1" type="body"/>
          </p:nvPr>
        </p:nvSpPr>
        <p:spPr>
          <a:xfrm>
            <a:off x="4413075" y="584300"/>
            <a:ext cx="739500" cy="29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>
                <a:solidFill>
                  <a:schemeClr val="accent6"/>
                </a:solidFill>
              </a:rPr>
              <a:t>Alice</a:t>
            </a:r>
            <a:endParaRPr/>
          </a:p>
        </p:txBody>
      </p:sp>
      <p:cxnSp>
        <p:nvCxnSpPr>
          <p:cNvPr id="304" name="Shape 304"/>
          <p:cNvCxnSpPr/>
          <p:nvPr/>
        </p:nvCxnSpPr>
        <p:spPr>
          <a:xfrm>
            <a:off x="6748575" y="1883250"/>
            <a:ext cx="0" cy="401700"/>
          </a:xfrm>
          <a:prstGeom prst="straightConnector1">
            <a:avLst/>
          </a:prstGeom>
          <a:noFill/>
          <a:ln cap="flat" cmpd="sng" w="76200">
            <a:solidFill>
              <a:srgbClr val="FF99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05" name="Shape 305"/>
          <p:cNvCxnSpPr/>
          <p:nvPr/>
        </p:nvCxnSpPr>
        <p:spPr>
          <a:xfrm flipH="1">
            <a:off x="6548475" y="2271200"/>
            <a:ext cx="200100" cy="275400"/>
          </a:xfrm>
          <a:prstGeom prst="straightConnector1">
            <a:avLst/>
          </a:prstGeom>
          <a:noFill/>
          <a:ln cap="flat" cmpd="sng" w="76200">
            <a:solidFill>
              <a:srgbClr val="FF99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06" name="Shape 306"/>
          <p:cNvCxnSpPr/>
          <p:nvPr/>
        </p:nvCxnSpPr>
        <p:spPr>
          <a:xfrm>
            <a:off x="6748575" y="2284875"/>
            <a:ext cx="187800" cy="249000"/>
          </a:xfrm>
          <a:prstGeom prst="straightConnector1">
            <a:avLst/>
          </a:prstGeom>
          <a:noFill/>
          <a:ln cap="flat" cmpd="sng" w="76200">
            <a:solidFill>
              <a:srgbClr val="FF99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07" name="Shape 307"/>
          <p:cNvCxnSpPr/>
          <p:nvPr/>
        </p:nvCxnSpPr>
        <p:spPr>
          <a:xfrm flipH="1">
            <a:off x="6535875" y="1883250"/>
            <a:ext cx="212700" cy="225300"/>
          </a:xfrm>
          <a:prstGeom prst="straightConnector1">
            <a:avLst/>
          </a:prstGeom>
          <a:noFill/>
          <a:ln cap="flat" cmpd="sng" w="76200">
            <a:solidFill>
              <a:srgbClr val="FF99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08" name="Shape 308"/>
          <p:cNvCxnSpPr/>
          <p:nvPr/>
        </p:nvCxnSpPr>
        <p:spPr>
          <a:xfrm>
            <a:off x="6748575" y="1883250"/>
            <a:ext cx="212700" cy="225300"/>
          </a:xfrm>
          <a:prstGeom prst="straightConnector1">
            <a:avLst/>
          </a:prstGeom>
          <a:noFill/>
          <a:ln cap="flat" cmpd="sng" w="76200">
            <a:solidFill>
              <a:srgbClr val="FF99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309" name="Shape 309"/>
          <p:cNvSpPr/>
          <p:nvPr/>
        </p:nvSpPr>
        <p:spPr>
          <a:xfrm>
            <a:off x="6598425" y="1584150"/>
            <a:ext cx="300300" cy="299100"/>
          </a:xfrm>
          <a:prstGeom prst="ellipse">
            <a:avLst/>
          </a:prstGeom>
          <a:solidFill>
            <a:srgbClr val="E69138"/>
          </a:solidFill>
          <a:ln cap="flat" cmpd="sng" w="9525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Shape 310"/>
          <p:cNvSpPr txBox="1"/>
          <p:nvPr>
            <p:ph idx="1" type="body"/>
          </p:nvPr>
        </p:nvSpPr>
        <p:spPr>
          <a:xfrm>
            <a:off x="6378825" y="1247650"/>
            <a:ext cx="739500" cy="29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>
                <a:solidFill>
                  <a:schemeClr val="accent6"/>
                </a:solidFill>
              </a:rPr>
              <a:t>Lea</a:t>
            </a:r>
            <a:endParaRPr/>
          </a:p>
        </p:txBody>
      </p:sp>
      <p:sp>
        <p:nvSpPr>
          <p:cNvPr id="311" name="Shape 311"/>
          <p:cNvSpPr/>
          <p:nvPr/>
        </p:nvSpPr>
        <p:spPr>
          <a:xfrm rot="6703122">
            <a:off x="3775360" y="2581002"/>
            <a:ext cx="1157682" cy="1415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2" name="Shape 312"/>
          <p:cNvCxnSpPr/>
          <p:nvPr/>
        </p:nvCxnSpPr>
        <p:spPr>
          <a:xfrm>
            <a:off x="3917875" y="3984900"/>
            <a:ext cx="0" cy="401700"/>
          </a:xfrm>
          <a:prstGeom prst="straightConnector1">
            <a:avLst/>
          </a:prstGeom>
          <a:noFill/>
          <a:ln cap="flat" cmpd="sng" w="76200">
            <a:solidFill>
              <a:srgbClr val="93C47D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13" name="Shape 313"/>
          <p:cNvCxnSpPr/>
          <p:nvPr/>
        </p:nvCxnSpPr>
        <p:spPr>
          <a:xfrm flipH="1">
            <a:off x="3717775" y="4372850"/>
            <a:ext cx="200100" cy="275400"/>
          </a:xfrm>
          <a:prstGeom prst="straightConnector1">
            <a:avLst/>
          </a:prstGeom>
          <a:noFill/>
          <a:ln cap="flat" cmpd="sng" w="76200">
            <a:solidFill>
              <a:srgbClr val="93C47D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14" name="Shape 314"/>
          <p:cNvCxnSpPr/>
          <p:nvPr/>
        </p:nvCxnSpPr>
        <p:spPr>
          <a:xfrm>
            <a:off x="3917875" y="4386525"/>
            <a:ext cx="187800" cy="249000"/>
          </a:xfrm>
          <a:prstGeom prst="straightConnector1">
            <a:avLst/>
          </a:prstGeom>
          <a:noFill/>
          <a:ln cap="flat" cmpd="sng" w="76200">
            <a:solidFill>
              <a:srgbClr val="93C47D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15" name="Shape 315"/>
          <p:cNvCxnSpPr/>
          <p:nvPr/>
        </p:nvCxnSpPr>
        <p:spPr>
          <a:xfrm flipH="1">
            <a:off x="3705175" y="3984900"/>
            <a:ext cx="212700" cy="225300"/>
          </a:xfrm>
          <a:prstGeom prst="straightConnector1">
            <a:avLst/>
          </a:prstGeom>
          <a:noFill/>
          <a:ln cap="flat" cmpd="sng" w="76200">
            <a:solidFill>
              <a:srgbClr val="93C47D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16" name="Shape 316"/>
          <p:cNvCxnSpPr/>
          <p:nvPr/>
        </p:nvCxnSpPr>
        <p:spPr>
          <a:xfrm>
            <a:off x="3917875" y="3984900"/>
            <a:ext cx="212700" cy="225300"/>
          </a:xfrm>
          <a:prstGeom prst="straightConnector1">
            <a:avLst/>
          </a:prstGeom>
          <a:noFill/>
          <a:ln cap="flat" cmpd="sng" w="76200">
            <a:solidFill>
              <a:srgbClr val="93C47D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317" name="Shape 317"/>
          <p:cNvSpPr/>
          <p:nvPr/>
        </p:nvSpPr>
        <p:spPr>
          <a:xfrm>
            <a:off x="3767725" y="3685800"/>
            <a:ext cx="300300" cy="299100"/>
          </a:xfrm>
          <a:prstGeom prst="ellipse">
            <a:avLst/>
          </a:prstGeom>
          <a:solidFill>
            <a:srgbClr val="38761D"/>
          </a:solidFill>
          <a:ln cap="flat" cmpd="sng" w="9525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Shape 318"/>
          <p:cNvSpPr txBox="1"/>
          <p:nvPr>
            <p:ph idx="1" type="body"/>
          </p:nvPr>
        </p:nvSpPr>
        <p:spPr>
          <a:xfrm>
            <a:off x="3548125" y="3349300"/>
            <a:ext cx="739500" cy="29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>
                <a:solidFill>
                  <a:schemeClr val="accent6"/>
                </a:solidFill>
              </a:rPr>
              <a:t>Nick</a:t>
            </a:r>
            <a:endParaRPr/>
          </a:p>
        </p:txBody>
      </p:sp>
      <p:sp>
        <p:nvSpPr>
          <p:cNvPr id="319" name="Shape 319"/>
          <p:cNvSpPr/>
          <p:nvPr/>
        </p:nvSpPr>
        <p:spPr>
          <a:xfrm rot="-836988">
            <a:off x="3124450" y="1675265"/>
            <a:ext cx="1157333" cy="14152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Shape 3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PGP (Pretty Good Privacy)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21" name="Shape 321"/>
          <p:cNvCxnSpPr/>
          <p:nvPr/>
        </p:nvCxnSpPr>
        <p:spPr>
          <a:xfrm>
            <a:off x="5650050" y="3931275"/>
            <a:ext cx="0" cy="401700"/>
          </a:xfrm>
          <a:prstGeom prst="straightConnector1">
            <a:avLst/>
          </a:prstGeom>
          <a:noFill/>
          <a:ln cap="flat" cmpd="sng" w="76200">
            <a:solidFill>
              <a:srgbClr val="674EA7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22" name="Shape 322"/>
          <p:cNvCxnSpPr/>
          <p:nvPr/>
        </p:nvCxnSpPr>
        <p:spPr>
          <a:xfrm flipH="1">
            <a:off x="5449950" y="4319225"/>
            <a:ext cx="200100" cy="275400"/>
          </a:xfrm>
          <a:prstGeom prst="straightConnector1">
            <a:avLst/>
          </a:prstGeom>
          <a:noFill/>
          <a:ln cap="flat" cmpd="sng" w="76200">
            <a:solidFill>
              <a:srgbClr val="674EA7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23" name="Shape 323"/>
          <p:cNvCxnSpPr/>
          <p:nvPr/>
        </p:nvCxnSpPr>
        <p:spPr>
          <a:xfrm>
            <a:off x="5650050" y="4332900"/>
            <a:ext cx="187800" cy="249000"/>
          </a:xfrm>
          <a:prstGeom prst="straightConnector1">
            <a:avLst/>
          </a:prstGeom>
          <a:noFill/>
          <a:ln cap="flat" cmpd="sng" w="76200">
            <a:solidFill>
              <a:srgbClr val="674EA7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24" name="Shape 324"/>
          <p:cNvCxnSpPr/>
          <p:nvPr/>
        </p:nvCxnSpPr>
        <p:spPr>
          <a:xfrm flipH="1">
            <a:off x="5437350" y="3931275"/>
            <a:ext cx="212700" cy="225300"/>
          </a:xfrm>
          <a:prstGeom prst="straightConnector1">
            <a:avLst/>
          </a:prstGeom>
          <a:noFill/>
          <a:ln cap="flat" cmpd="sng" w="76200">
            <a:solidFill>
              <a:srgbClr val="674EA7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25" name="Shape 325"/>
          <p:cNvCxnSpPr/>
          <p:nvPr/>
        </p:nvCxnSpPr>
        <p:spPr>
          <a:xfrm>
            <a:off x="5650050" y="3931275"/>
            <a:ext cx="212700" cy="225300"/>
          </a:xfrm>
          <a:prstGeom prst="straightConnector1">
            <a:avLst/>
          </a:prstGeom>
          <a:noFill/>
          <a:ln cap="flat" cmpd="sng" w="76200">
            <a:solidFill>
              <a:srgbClr val="674EA7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326" name="Shape 326"/>
          <p:cNvSpPr/>
          <p:nvPr/>
        </p:nvSpPr>
        <p:spPr>
          <a:xfrm>
            <a:off x="5499900" y="3632175"/>
            <a:ext cx="300300" cy="299100"/>
          </a:xfrm>
          <a:prstGeom prst="ellipse">
            <a:avLst/>
          </a:prstGeom>
          <a:solidFill>
            <a:srgbClr val="9900FF"/>
          </a:solidFill>
          <a:ln cap="flat" cmpd="sng" w="9525">
            <a:solidFill>
              <a:srgbClr val="9900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Shape 327"/>
          <p:cNvSpPr txBox="1"/>
          <p:nvPr>
            <p:ph idx="1" type="body"/>
          </p:nvPr>
        </p:nvSpPr>
        <p:spPr>
          <a:xfrm>
            <a:off x="5280300" y="3295675"/>
            <a:ext cx="739500" cy="29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>
                <a:solidFill>
                  <a:schemeClr val="accent6"/>
                </a:solidFill>
              </a:rPr>
              <a:t>Fatima</a:t>
            </a:r>
            <a:endParaRPr/>
          </a:p>
        </p:txBody>
      </p:sp>
      <p:sp>
        <p:nvSpPr>
          <p:cNvPr id="328" name="Shape 328"/>
          <p:cNvSpPr/>
          <p:nvPr/>
        </p:nvSpPr>
        <p:spPr>
          <a:xfrm rot="-12478">
            <a:off x="4205316" y="3917375"/>
            <a:ext cx="1157108" cy="1413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Shape 329"/>
          <p:cNvSpPr/>
          <p:nvPr/>
        </p:nvSpPr>
        <p:spPr>
          <a:xfrm rot="-3057869">
            <a:off x="5750428" y="2957281"/>
            <a:ext cx="1157507" cy="141403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4" name="Shape 334"/>
          <p:cNvCxnSpPr/>
          <p:nvPr/>
        </p:nvCxnSpPr>
        <p:spPr>
          <a:xfrm>
            <a:off x="2610825" y="1883250"/>
            <a:ext cx="0" cy="401700"/>
          </a:xfrm>
          <a:prstGeom prst="straightConnector1">
            <a:avLst/>
          </a:prstGeom>
          <a:noFill/>
          <a:ln cap="flat" cmpd="sng" w="76200">
            <a:solidFill>
              <a:srgbClr val="0000FF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35" name="Shape 335"/>
          <p:cNvCxnSpPr/>
          <p:nvPr/>
        </p:nvCxnSpPr>
        <p:spPr>
          <a:xfrm flipH="1">
            <a:off x="2410725" y="2271200"/>
            <a:ext cx="200100" cy="275400"/>
          </a:xfrm>
          <a:prstGeom prst="straightConnector1">
            <a:avLst/>
          </a:prstGeom>
          <a:noFill/>
          <a:ln cap="flat" cmpd="sng" w="76200">
            <a:solidFill>
              <a:srgbClr val="0000FF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36" name="Shape 336"/>
          <p:cNvCxnSpPr/>
          <p:nvPr/>
        </p:nvCxnSpPr>
        <p:spPr>
          <a:xfrm>
            <a:off x="2610825" y="2284875"/>
            <a:ext cx="187800" cy="249000"/>
          </a:xfrm>
          <a:prstGeom prst="straightConnector1">
            <a:avLst/>
          </a:prstGeom>
          <a:noFill/>
          <a:ln cap="flat" cmpd="sng" w="76200">
            <a:solidFill>
              <a:srgbClr val="0000FF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37" name="Shape 337"/>
          <p:cNvCxnSpPr/>
          <p:nvPr/>
        </p:nvCxnSpPr>
        <p:spPr>
          <a:xfrm flipH="1">
            <a:off x="2398125" y="1883250"/>
            <a:ext cx="212700" cy="225300"/>
          </a:xfrm>
          <a:prstGeom prst="straightConnector1">
            <a:avLst/>
          </a:prstGeom>
          <a:noFill/>
          <a:ln cap="flat" cmpd="sng" w="76200">
            <a:solidFill>
              <a:srgbClr val="0000FF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38" name="Shape 338"/>
          <p:cNvCxnSpPr/>
          <p:nvPr/>
        </p:nvCxnSpPr>
        <p:spPr>
          <a:xfrm>
            <a:off x="2610825" y="1883250"/>
            <a:ext cx="212700" cy="225300"/>
          </a:xfrm>
          <a:prstGeom prst="straightConnector1">
            <a:avLst/>
          </a:prstGeom>
          <a:noFill/>
          <a:ln cap="flat" cmpd="sng" w="76200">
            <a:solidFill>
              <a:srgbClr val="0000FF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339" name="Shape 339"/>
          <p:cNvSpPr/>
          <p:nvPr/>
        </p:nvSpPr>
        <p:spPr>
          <a:xfrm>
            <a:off x="2460675" y="1584150"/>
            <a:ext cx="300300" cy="299100"/>
          </a:xfrm>
          <a:prstGeom prst="ellipse">
            <a:avLst/>
          </a:prstGeom>
          <a:solidFill>
            <a:srgbClr val="0B5394"/>
          </a:solidFill>
          <a:ln cap="flat" cmpd="sng" w="9525">
            <a:solidFill>
              <a:srgbClr val="0B5394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Shape 340"/>
          <p:cNvSpPr txBox="1"/>
          <p:nvPr>
            <p:ph idx="1" type="body"/>
          </p:nvPr>
        </p:nvSpPr>
        <p:spPr>
          <a:xfrm>
            <a:off x="2241075" y="1247650"/>
            <a:ext cx="739500" cy="29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>
                <a:solidFill>
                  <a:schemeClr val="accent6"/>
                </a:solidFill>
              </a:rPr>
              <a:t>Bob</a:t>
            </a:r>
            <a:endParaRPr/>
          </a:p>
        </p:txBody>
      </p:sp>
      <p:cxnSp>
        <p:nvCxnSpPr>
          <p:cNvPr id="341" name="Shape 341"/>
          <p:cNvCxnSpPr/>
          <p:nvPr/>
        </p:nvCxnSpPr>
        <p:spPr>
          <a:xfrm>
            <a:off x="4782825" y="1219900"/>
            <a:ext cx="0" cy="401700"/>
          </a:xfrm>
          <a:prstGeom prst="straightConnector1">
            <a:avLst/>
          </a:prstGeom>
          <a:noFill/>
          <a:ln cap="flat" cmpd="sng" w="76200">
            <a:solidFill>
              <a:srgbClr val="CC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42" name="Shape 342"/>
          <p:cNvCxnSpPr/>
          <p:nvPr/>
        </p:nvCxnSpPr>
        <p:spPr>
          <a:xfrm flipH="1">
            <a:off x="4582725" y="1607850"/>
            <a:ext cx="200100" cy="275400"/>
          </a:xfrm>
          <a:prstGeom prst="straightConnector1">
            <a:avLst/>
          </a:prstGeom>
          <a:noFill/>
          <a:ln cap="flat" cmpd="sng" w="76200">
            <a:solidFill>
              <a:srgbClr val="CC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43" name="Shape 343"/>
          <p:cNvCxnSpPr/>
          <p:nvPr/>
        </p:nvCxnSpPr>
        <p:spPr>
          <a:xfrm>
            <a:off x="4782825" y="1621525"/>
            <a:ext cx="187800" cy="249000"/>
          </a:xfrm>
          <a:prstGeom prst="straightConnector1">
            <a:avLst/>
          </a:prstGeom>
          <a:noFill/>
          <a:ln cap="flat" cmpd="sng" w="76200">
            <a:solidFill>
              <a:srgbClr val="CC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44" name="Shape 344"/>
          <p:cNvCxnSpPr/>
          <p:nvPr/>
        </p:nvCxnSpPr>
        <p:spPr>
          <a:xfrm flipH="1">
            <a:off x="4570125" y="1219900"/>
            <a:ext cx="212700" cy="225300"/>
          </a:xfrm>
          <a:prstGeom prst="straightConnector1">
            <a:avLst/>
          </a:prstGeom>
          <a:noFill/>
          <a:ln cap="flat" cmpd="sng" w="76200">
            <a:solidFill>
              <a:srgbClr val="CC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45" name="Shape 345"/>
          <p:cNvCxnSpPr/>
          <p:nvPr/>
        </p:nvCxnSpPr>
        <p:spPr>
          <a:xfrm>
            <a:off x="4782825" y="1219900"/>
            <a:ext cx="212700" cy="225300"/>
          </a:xfrm>
          <a:prstGeom prst="straightConnector1">
            <a:avLst/>
          </a:prstGeom>
          <a:noFill/>
          <a:ln cap="flat" cmpd="sng" w="76200">
            <a:solidFill>
              <a:srgbClr val="CC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346" name="Shape 346"/>
          <p:cNvSpPr/>
          <p:nvPr/>
        </p:nvSpPr>
        <p:spPr>
          <a:xfrm>
            <a:off x="4632675" y="920800"/>
            <a:ext cx="300300" cy="2991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Shape 347"/>
          <p:cNvSpPr txBox="1"/>
          <p:nvPr>
            <p:ph idx="1" type="body"/>
          </p:nvPr>
        </p:nvSpPr>
        <p:spPr>
          <a:xfrm>
            <a:off x="4413075" y="584300"/>
            <a:ext cx="739500" cy="29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>
                <a:solidFill>
                  <a:schemeClr val="accent6"/>
                </a:solidFill>
              </a:rPr>
              <a:t>Alice</a:t>
            </a:r>
            <a:endParaRPr/>
          </a:p>
        </p:txBody>
      </p:sp>
      <p:cxnSp>
        <p:nvCxnSpPr>
          <p:cNvPr id="348" name="Shape 348"/>
          <p:cNvCxnSpPr/>
          <p:nvPr/>
        </p:nvCxnSpPr>
        <p:spPr>
          <a:xfrm>
            <a:off x="6748575" y="1883250"/>
            <a:ext cx="0" cy="401700"/>
          </a:xfrm>
          <a:prstGeom prst="straightConnector1">
            <a:avLst/>
          </a:prstGeom>
          <a:noFill/>
          <a:ln cap="flat" cmpd="sng" w="76200">
            <a:solidFill>
              <a:srgbClr val="FF99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49" name="Shape 349"/>
          <p:cNvCxnSpPr/>
          <p:nvPr/>
        </p:nvCxnSpPr>
        <p:spPr>
          <a:xfrm flipH="1">
            <a:off x="6548475" y="2271200"/>
            <a:ext cx="200100" cy="275400"/>
          </a:xfrm>
          <a:prstGeom prst="straightConnector1">
            <a:avLst/>
          </a:prstGeom>
          <a:noFill/>
          <a:ln cap="flat" cmpd="sng" w="76200">
            <a:solidFill>
              <a:srgbClr val="FF99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50" name="Shape 350"/>
          <p:cNvCxnSpPr/>
          <p:nvPr/>
        </p:nvCxnSpPr>
        <p:spPr>
          <a:xfrm>
            <a:off x="6748575" y="2284875"/>
            <a:ext cx="187800" cy="249000"/>
          </a:xfrm>
          <a:prstGeom prst="straightConnector1">
            <a:avLst/>
          </a:prstGeom>
          <a:noFill/>
          <a:ln cap="flat" cmpd="sng" w="76200">
            <a:solidFill>
              <a:srgbClr val="FF99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51" name="Shape 351"/>
          <p:cNvCxnSpPr/>
          <p:nvPr/>
        </p:nvCxnSpPr>
        <p:spPr>
          <a:xfrm flipH="1">
            <a:off x="6535875" y="1883250"/>
            <a:ext cx="212700" cy="225300"/>
          </a:xfrm>
          <a:prstGeom prst="straightConnector1">
            <a:avLst/>
          </a:prstGeom>
          <a:noFill/>
          <a:ln cap="flat" cmpd="sng" w="76200">
            <a:solidFill>
              <a:srgbClr val="FF99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52" name="Shape 352"/>
          <p:cNvCxnSpPr/>
          <p:nvPr/>
        </p:nvCxnSpPr>
        <p:spPr>
          <a:xfrm>
            <a:off x="6748575" y="1883250"/>
            <a:ext cx="212700" cy="225300"/>
          </a:xfrm>
          <a:prstGeom prst="straightConnector1">
            <a:avLst/>
          </a:prstGeom>
          <a:noFill/>
          <a:ln cap="flat" cmpd="sng" w="76200">
            <a:solidFill>
              <a:srgbClr val="FF99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353" name="Shape 353"/>
          <p:cNvSpPr/>
          <p:nvPr/>
        </p:nvSpPr>
        <p:spPr>
          <a:xfrm>
            <a:off x="6598425" y="1584150"/>
            <a:ext cx="300300" cy="299100"/>
          </a:xfrm>
          <a:prstGeom prst="ellipse">
            <a:avLst/>
          </a:prstGeom>
          <a:solidFill>
            <a:srgbClr val="E69138"/>
          </a:solidFill>
          <a:ln cap="flat" cmpd="sng" w="9525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Shape 354"/>
          <p:cNvSpPr txBox="1"/>
          <p:nvPr>
            <p:ph idx="1" type="body"/>
          </p:nvPr>
        </p:nvSpPr>
        <p:spPr>
          <a:xfrm>
            <a:off x="6378825" y="1247650"/>
            <a:ext cx="739500" cy="29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>
                <a:solidFill>
                  <a:schemeClr val="accent6"/>
                </a:solidFill>
              </a:rPr>
              <a:t>Lea</a:t>
            </a:r>
            <a:endParaRPr/>
          </a:p>
        </p:txBody>
      </p:sp>
      <p:sp>
        <p:nvSpPr>
          <p:cNvPr id="355" name="Shape 355"/>
          <p:cNvSpPr/>
          <p:nvPr/>
        </p:nvSpPr>
        <p:spPr>
          <a:xfrm rot="6703122">
            <a:off x="3775360" y="2581002"/>
            <a:ext cx="1157682" cy="1415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56" name="Shape 356"/>
          <p:cNvCxnSpPr/>
          <p:nvPr/>
        </p:nvCxnSpPr>
        <p:spPr>
          <a:xfrm>
            <a:off x="3917875" y="3984900"/>
            <a:ext cx="0" cy="401700"/>
          </a:xfrm>
          <a:prstGeom prst="straightConnector1">
            <a:avLst/>
          </a:prstGeom>
          <a:noFill/>
          <a:ln cap="flat" cmpd="sng" w="76200">
            <a:solidFill>
              <a:srgbClr val="93C47D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57" name="Shape 357"/>
          <p:cNvCxnSpPr/>
          <p:nvPr/>
        </p:nvCxnSpPr>
        <p:spPr>
          <a:xfrm flipH="1">
            <a:off x="3717775" y="4372850"/>
            <a:ext cx="200100" cy="275400"/>
          </a:xfrm>
          <a:prstGeom prst="straightConnector1">
            <a:avLst/>
          </a:prstGeom>
          <a:noFill/>
          <a:ln cap="flat" cmpd="sng" w="76200">
            <a:solidFill>
              <a:srgbClr val="93C47D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58" name="Shape 358"/>
          <p:cNvCxnSpPr/>
          <p:nvPr/>
        </p:nvCxnSpPr>
        <p:spPr>
          <a:xfrm>
            <a:off x="3917875" y="4386525"/>
            <a:ext cx="187800" cy="249000"/>
          </a:xfrm>
          <a:prstGeom prst="straightConnector1">
            <a:avLst/>
          </a:prstGeom>
          <a:noFill/>
          <a:ln cap="flat" cmpd="sng" w="76200">
            <a:solidFill>
              <a:srgbClr val="93C47D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59" name="Shape 359"/>
          <p:cNvCxnSpPr/>
          <p:nvPr/>
        </p:nvCxnSpPr>
        <p:spPr>
          <a:xfrm flipH="1">
            <a:off x="3705175" y="3984900"/>
            <a:ext cx="212700" cy="225300"/>
          </a:xfrm>
          <a:prstGeom prst="straightConnector1">
            <a:avLst/>
          </a:prstGeom>
          <a:noFill/>
          <a:ln cap="flat" cmpd="sng" w="76200">
            <a:solidFill>
              <a:srgbClr val="93C47D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60" name="Shape 360"/>
          <p:cNvCxnSpPr/>
          <p:nvPr/>
        </p:nvCxnSpPr>
        <p:spPr>
          <a:xfrm>
            <a:off x="3917875" y="3984900"/>
            <a:ext cx="212700" cy="225300"/>
          </a:xfrm>
          <a:prstGeom prst="straightConnector1">
            <a:avLst/>
          </a:prstGeom>
          <a:noFill/>
          <a:ln cap="flat" cmpd="sng" w="76200">
            <a:solidFill>
              <a:srgbClr val="93C47D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361" name="Shape 361"/>
          <p:cNvSpPr/>
          <p:nvPr/>
        </p:nvSpPr>
        <p:spPr>
          <a:xfrm>
            <a:off x="3767725" y="3685800"/>
            <a:ext cx="300300" cy="299100"/>
          </a:xfrm>
          <a:prstGeom prst="ellipse">
            <a:avLst/>
          </a:prstGeom>
          <a:solidFill>
            <a:srgbClr val="38761D"/>
          </a:solidFill>
          <a:ln cap="flat" cmpd="sng" w="9525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Shape 362"/>
          <p:cNvSpPr txBox="1"/>
          <p:nvPr>
            <p:ph idx="1" type="body"/>
          </p:nvPr>
        </p:nvSpPr>
        <p:spPr>
          <a:xfrm>
            <a:off x="3548125" y="3349300"/>
            <a:ext cx="739500" cy="29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>
                <a:solidFill>
                  <a:schemeClr val="accent6"/>
                </a:solidFill>
              </a:rPr>
              <a:t>Nick</a:t>
            </a:r>
            <a:endParaRPr/>
          </a:p>
        </p:txBody>
      </p:sp>
      <p:sp>
        <p:nvSpPr>
          <p:cNvPr id="363" name="Shape 363"/>
          <p:cNvSpPr/>
          <p:nvPr/>
        </p:nvSpPr>
        <p:spPr>
          <a:xfrm rot="-836988">
            <a:off x="3124450" y="1675265"/>
            <a:ext cx="1157333" cy="14152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64" name="Shape 364"/>
          <p:cNvCxnSpPr/>
          <p:nvPr/>
        </p:nvCxnSpPr>
        <p:spPr>
          <a:xfrm>
            <a:off x="5650050" y="3931275"/>
            <a:ext cx="0" cy="401700"/>
          </a:xfrm>
          <a:prstGeom prst="straightConnector1">
            <a:avLst/>
          </a:prstGeom>
          <a:noFill/>
          <a:ln cap="flat" cmpd="sng" w="76200">
            <a:solidFill>
              <a:srgbClr val="674EA7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65" name="Shape 365"/>
          <p:cNvCxnSpPr/>
          <p:nvPr/>
        </p:nvCxnSpPr>
        <p:spPr>
          <a:xfrm flipH="1">
            <a:off x="5449950" y="4319225"/>
            <a:ext cx="200100" cy="275400"/>
          </a:xfrm>
          <a:prstGeom prst="straightConnector1">
            <a:avLst/>
          </a:prstGeom>
          <a:noFill/>
          <a:ln cap="flat" cmpd="sng" w="76200">
            <a:solidFill>
              <a:srgbClr val="674EA7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66" name="Shape 366"/>
          <p:cNvCxnSpPr/>
          <p:nvPr/>
        </p:nvCxnSpPr>
        <p:spPr>
          <a:xfrm>
            <a:off x="5650050" y="4332900"/>
            <a:ext cx="187800" cy="249000"/>
          </a:xfrm>
          <a:prstGeom prst="straightConnector1">
            <a:avLst/>
          </a:prstGeom>
          <a:noFill/>
          <a:ln cap="flat" cmpd="sng" w="76200">
            <a:solidFill>
              <a:srgbClr val="674EA7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67" name="Shape 367"/>
          <p:cNvCxnSpPr/>
          <p:nvPr/>
        </p:nvCxnSpPr>
        <p:spPr>
          <a:xfrm flipH="1">
            <a:off x="5437350" y="3931275"/>
            <a:ext cx="212700" cy="225300"/>
          </a:xfrm>
          <a:prstGeom prst="straightConnector1">
            <a:avLst/>
          </a:prstGeom>
          <a:noFill/>
          <a:ln cap="flat" cmpd="sng" w="76200">
            <a:solidFill>
              <a:srgbClr val="674EA7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68" name="Shape 368"/>
          <p:cNvCxnSpPr/>
          <p:nvPr/>
        </p:nvCxnSpPr>
        <p:spPr>
          <a:xfrm>
            <a:off x="5650050" y="3931275"/>
            <a:ext cx="212700" cy="225300"/>
          </a:xfrm>
          <a:prstGeom prst="straightConnector1">
            <a:avLst/>
          </a:prstGeom>
          <a:noFill/>
          <a:ln cap="flat" cmpd="sng" w="76200">
            <a:solidFill>
              <a:srgbClr val="674EA7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369" name="Shape 369"/>
          <p:cNvSpPr/>
          <p:nvPr/>
        </p:nvSpPr>
        <p:spPr>
          <a:xfrm>
            <a:off x="5499900" y="3632175"/>
            <a:ext cx="300300" cy="299100"/>
          </a:xfrm>
          <a:prstGeom prst="ellipse">
            <a:avLst/>
          </a:prstGeom>
          <a:solidFill>
            <a:srgbClr val="9900FF"/>
          </a:solidFill>
          <a:ln cap="flat" cmpd="sng" w="9525">
            <a:solidFill>
              <a:srgbClr val="9900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Shape 370"/>
          <p:cNvSpPr txBox="1"/>
          <p:nvPr>
            <p:ph idx="1" type="body"/>
          </p:nvPr>
        </p:nvSpPr>
        <p:spPr>
          <a:xfrm>
            <a:off x="5280300" y="3295675"/>
            <a:ext cx="739500" cy="29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>
                <a:solidFill>
                  <a:schemeClr val="accent6"/>
                </a:solidFill>
              </a:rPr>
              <a:t>Fatima</a:t>
            </a:r>
            <a:endParaRPr/>
          </a:p>
        </p:txBody>
      </p:sp>
      <p:sp>
        <p:nvSpPr>
          <p:cNvPr id="371" name="Shape 371"/>
          <p:cNvSpPr/>
          <p:nvPr/>
        </p:nvSpPr>
        <p:spPr>
          <a:xfrm rot="-12478">
            <a:off x="4205316" y="3917375"/>
            <a:ext cx="1157108" cy="1413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Shape 372"/>
          <p:cNvSpPr/>
          <p:nvPr/>
        </p:nvSpPr>
        <p:spPr>
          <a:xfrm rot="-3057869">
            <a:off x="5750428" y="2957281"/>
            <a:ext cx="1157507" cy="141403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Shape 373"/>
          <p:cNvSpPr/>
          <p:nvPr/>
        </p:nvSpPr>
        <p:spPr>
          <a:xfrm rot="1174014">
            <a:off x="5174588" y="1662954"/>
            <a:ext cx="1157335" cy="141483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Shape 374"/>
          <p:cNvSpPr/>
          <p:nvPr/>
        </p:nvSpPr>
        <p:spPr>
          <a:xfrm rot="4069408">
            <a:off x="4638330" y="2574171"/>
            <a:ext cx="1157204" cy="141445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Shape 375"/>
          <p:cNvSpPr/>
          <p:nvPr/>
        </p:nvSpPr>
        <p:spPr>
          <a:xfrm rot="2453472">
            <a:off x="2569917" y="3071789"/>
            <a:ext cx="1157610" cy="14142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Shape 376"/>
          <p:cNvSpPr/>
          <p:nvPr/>
        </p:nvSpPr>
        <p:spPr>
          <a:xfrm rot="4171555">
            <a:off x="4728331" y="2472424"/>
            <a:ext cx="1423737" cy="257798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Shape 377"/>
          <p:cNvSpPr/>
          <p:nvPr/>
        </p:nvSpPr>
        <p:spPr>
          <a:xfrm rot="6740916">
            <a:off x="3422721" y="2499150"/>
            <a:ext cx="1423308" cy="257954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Shape 378"/>
          <p:cNvSpPr/>
          <p:nvPr/>
        </p:nvSpPr>
        <p:spPr>
          <a:xfrm rot="-12375">
            <a:off x="224301" y="4002431"/>
            <a:ext cx="416703" cy="2580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Shape 379"/>
          <p:cNvSpPr txBox="1"/>
          <p:nvPr/>
        </p:nvSpPr>
        <p:spPr>
          <a:xfrm>
            <a:off x="641000" y="3915275"/>
            <a:ext cx="1757400" cy="34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</a:rPr>
              <a:t>= single trust line</a:t>
            </a:r>
            <a:endParaRPr>
              <a:solidFill>
                <a:schemeClr val="accent6"/>
              </a:solidFill>
            </a:endParaRPr>
          </a:p>
        </p:txBody>
      </p:sp>
      <p:sp>
        <p:nvSpPr>
          <p:cNvPr id="380" name="Shape 380"/>
          <p:cNvSpPr/>
          <p:nvPr/>
        </p:nvSpPr>
        <p:spPr>
          <a:xfrm rot="-12375">
            <a:off x="224301" y="4307231"/>
            <a:ext cx="416703" cy="2580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Shape 381"/>
          <p:cNvSpPr txBox="1"/>
          <p:nvPr/>
        </p:nvSpPr>
        <p:spPr>
          <a:xfrm>
            <a:off x="641000" y="4220075"/>
            <a:ext cx="1757400" cy="34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</a:rPr>
              <a:t>= triple trust line</a:t>
            </a:r>
            <a:endParaRPr>
              <a:solidFill>
                <a:schemeClr val="accent6"/>
              </a:solidFill>
            </a:endParaRPr>
          </a:p>
        </p:txBody>
      </p:sp>
      <p:sp>
        <p:nvSpPr>
          <p:cNvPr id="382" name="Shape 38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PGP (Pretty Good Privacy)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Shape 38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PGP (Pretty Good Privacy)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Shape 388"/>
          <p:cNvSpPr txBox="1"/>
          <p:nvPr>
            <p:ph type="title"/>
          </p:nvPr>
        </p:nvSpPr>
        <p:spPr>
          <a:xfrm>
            <a:off x="514300" y="2343150"/>
            <a:ext cx="395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Public Keyservers</a:t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9" name="Shape 3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19625" y="366525"/>
            <a:ext cx="4519800" cy="4525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Shape 39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PGP (Pretty Good Privacy)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95" name="Shape 3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3725" y="319575"/>
            <a:ext cx="3071700" cy="4619822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Shape 396"/>
          <p:cNvSpPr txBox="1"/>
          <p:nvPr>
            <p:ph type="title"/>
          </p:nvPr>
        </p:nvSpPr>
        <p:spPr>
          <a:xfrm>
            <a:off x="514300" y="2343150"/>
            <a:ext cx="395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Key Signing Parties</a:t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1" name="Shape 4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6911324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Shape 40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PGP (Pretty Good Privacy)           </a:t>
            </a:r>
            <a:r>
              <a:rPr lang="en" sz="2400"/>
              <a:t>Encrypting with Mailvelope</a:t>
            </a:r>
            <a:endParaRPr sz="24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Shape 40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PGP (Pretty Good Privacy)           </a:t>
            </a:r>
            <a:r>
              <a:rPr lang="en" sz="2400"/>
              <a:t>Encrypting with Mailvelope</a:t>
            </a:r>
            <a:endParaRPr sz="24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8" name="Shape 4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6441882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Shape 4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PGP (Pretty Good Privacy)</a:t>
            </a:r>
            <a:endParaRPr/>
          </a:p>
        </p:txBody>
      </p:sp>
      <p:pic>
        <p:nvPicPr>
          <p:cNvPr id="414" name="Shape 4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39175" y="590965"/>
            <a:ext cx="4700976" cy="4172260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Shape 415"/>
          <p:cNvSpPr txBox="1"/>
          <p:nvPr>
            <p:ph type="title"/>
          </p:nvPr>
        </p:nvSpPr>
        <p:spPr>
          <a:xfrm>
            <a:off x="514300" y="2343150"/>
            <a:ext cx="395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Command Line PGP</a:t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with GNU Privacy Guard (gpg)</a:t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Shape 4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PGP (Pretty Good Privacy)                Key Creation</a:t>
            </a:r>
            <a:endParaRPr/>
          </a:p>
        </p:txBody>
      </p:sp>
      <p:sp>
        <p:nvSpPr>
          <p:cNvPr id="421" name="Shape 421" title="gpg_key_creation.mov">
            <a:hlinkClick r:id="rId3"/>
          </p:cNvPr>
          <p:cNvSpPr/>
          <p:nvPr/>
        </p:nvSpPr>
        <p:spPr>
          <a:xfrm>
            <a:off x="2286000" y="1146425"/>
            <a:ext cx="4572000" cy="3429000"/>
          </a:xfrm>
          <a:prstGeom prst="rect">
            <a:avLst/>
          </a:prstGeom>
          <a:blipFill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Shape 426" title="gpg_signing.mov">
            <a:hlinkClick r:id="rId3"/>
          </p:cNvPr>
          <p:cNvSpPr/>
          <p:nvPr/>
        </p:nvSpPr>
        <p:spPr>
          <a:xfrm>
            <a:off x="2286000" y="1170125"/>
            <a:ext cx="4572000" cy="3429000"/>
          </a:xfrm>
          <a:prstGeom prst="rect">
            <a:avLst/>
          </a:prstGeom>
          <a:noFill/>
          <a:ln>
            <a:noFill/>
          </a:ln>
        </p:spPr>
      </p:sp>
      <p:sp>
        <p:nvSpPr>
          <p:cNvPr id="427" name="Shape 4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PGP (Pretty Good Privacy)                Signing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Shape 4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Cryptography Basics</a:t>
            </a:r>
            <a:endParaRPr/>
          </a:p>
        </p:txBody>
      </p:sp>
      <p:sp>
        <p:nvSpPr>
          <p:cNvPr id="433" name="Shape 433"/>
          <p:cNvSpPr txBox="1"/>
          <p:nvPr>
            <p:ph idx="1" type="body"/>
          </p:nvPr>
        </p:nvSpPr>
        <p:spPr>
          <a:xfrm>
            <a:off x="311700" y="1168500"/>
            <a:ext cx="8711400" cy="61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u="sng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Why Use it?</a:t>
            </a:r>
            <a:endParaRPr sz="2400" u="sng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434" name="Shape 434"/>
          <p:cNvSpPr txBox="1"/>
          <p:nvPr>
            <p:ph idx="1" type="body"/>
          </p:nvPr>
        </p:nvSpPr>
        <p:spPr>
          <a:xfrm>
            <a:off x="0" y="1854000"/>
            <a:ext cx="4355700" cy="26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Encryption</a:t>
            </a:r>
            <a:endParaRPr sz="2400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Arial"/>
              <a:buChar char="●"/>
            </a:pPr>
            <a:r>
              <a:rPr lang="en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Secure Messaging (Whatsapp)</a:t>
            </a:r>
            <a:endParaRPr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Shape 435"/>
          <p:cNvSpPr txBox="1"/>
          <p:nvPr>
            <p:ph idx="1" type="body"/>
          </p:nvPr>
        </p:nvSpPr>
        <p:spPr>
          <a:xfrm>
            <a:off x="4788300" y="1854000"/>
            <a:ext cx="4355700" cy="61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Digital Signatures</a:t>
            </a:r>
            <a:endParaRPr sz="2400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Arial"/>
              <a:buChar char="●"/>
            </a:pPr>
            <a:r>
              <a:rPr lang="en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Used for authenticating (git signing)</a:t>
            </a:r>
            <a:endParaRPr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Shape 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775" y="93325"/>
            <a:ext cx="4175201" cy="4453552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Shape 71"/>
          <p:cNvSpPr txBox="1"/>
          <p:nvPr>
            <p:ph idx="1" type="body"/>
          </p:nvPr>
        </p:nvSpPr>
        <p:spPr>
          <a:xfrm>
            <a:off x="5168300" y="681050"/>
            <a:ext cx="3464100" cy="37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accent6"/>
                </a:solidFill>
              </a:rPr>
              <a:t>Alex Melville</a:t>
            </a:r>
            <a:endParaRPr sz="3000">
              <a:solidFill>
                <a:schemeClr val="accent6"/>
              </a:solidFill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accent6"/>
              </a:solidFill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6"/>
                </a:solidFill>
              </a:rPr>
              <a:t>Software Engineer</a:t>
            </a:r>
            <a:endParaRPr sz="2400">
              <a:solidFill>
                <a:schemeClr val="accent6"/>
              </a:solidFill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6"/>
                </a:solidFill>
              </a:rPr>
              <a:t>@ BitGo</a:t>
            </a:r>
            <a:endParaRPr sz="2400">
              <a:solidFill>
                <a:schemeClr val="accent6"/>
              </a:solidFill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accent6"/>
              </a:solidFill>
            </a:endParaRPr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chemeClr val="accent6"/>
                </a:solidFill>
              </a:rPr>
              <a:t>github.com/Melvillian</a:t>
            </a:r>
            <a:endParaRPr sz="2400">
              <a:solidFill>
                <a:schemeClr val="accent6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Shape 4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Cryptography Basics</a:t>
            </a:r>
            <a:endParaRPr/>
          </a:p>
        </p:txBody>
      </p:sp>
      <p:sp>
        <p:nvSpPr>
          <p:cNvPr id="441" name="Shape 441"/>
          <p:cNvSpPr txBox="1"/>
          <p:nvPr>
            <p:ph idx="1" type="body"/>
          </p:nvPr>
        </p:nvSpPr>
        <p:spPr>
          <a:xfrm>
            <a:off x="311700" y="1168500"/>
            <a:ext cx="8711400" cy="61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u="sng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Two Main Types</a:t>
            </a:r>
            <a:endParaRPr sz="2400" u="sng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442" name="Shape 442"/>
          <p:cNvSpPr txBox="1"/>
          <p:nvPr>
            <p:ph idx="1" type="body"/>
          </p:nvPr>
        </p:nvSpPr>
        <p:spPr>
          <a:xfrm>
            <a:off x="0" y="1854000"/>
            <a:ext cx="4355700" cy="26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Symmetric</a:t>
            </a:r>
            <a:endParaRPr sz="2400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Arial"/>
              <a:buChar char="●"/>
            </a:pPr>
            <a:r>
              <a:rPr lang="en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Only 1 key</a:t>
            </a:r>
            <a:endParaRPr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Arial"/>
              <a:buChar char="●"/>
            </a:pPr>
            <a:r>
              <a:rPr lang="en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AES is most common</a:t>
            </a:r>
            <a:endParaRPr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Arial"/>
              <a:buChar char="●"/>
            </a:pPr>
            <a:r>
              <a:rPr lang="en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Fast</a:t>
            </a:r>
            <a:endParaRPr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Shape 443"/>
          <p:cNvSpPr txBox="1"/>
          <p:nvPr>
            <p:ph idx="1" type="body"/>
          </p:nvPr>
        </p:nvSpPr>
        <p:spPr>
          <a:xfrm>
            <a:off x="4788300" y="1854000"/>
            <a:ext cx="4355700" cy="61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Asymmetric (public/private)</a:t>
            </a:r>
            <a:endParaRPr sz="2400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Arial"/>
              <a:buChar char="●"/>
            </a:pPr>
            <a:r>
              <a:rPr lang="en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2 keys</a:t>
            </a:r>
            <a:endParaRPr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Arial"/>
              <a:buChar char="●"/>
            </a:pPr>
            <a:r>
              <a:rPr lang="en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DSA is most common</a:t>
            </a:r>
            <a:endParaRPr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Arial"/>
              <a:buChar char="●"/>
            </a:pPr>
            <a:r>
              <a:rPr lang="en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Slow</a:t>
            </a:r>
            <a:endParaRPr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Shape 4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Cryptography Basics</a:t>
            </a:r>
            <a:endParaRPr/>
          </a:p>
        </p:txBody>
      </p:sp>
      <p:pic>
        <p:nvPicPr>
          <p:cNvPr id="449" name="Shape 4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7775" y="1017725"/>
            <a:ext cx="4990168" cy="3820974"/>
          </a:xfrm>
          <a:prstGeom prst="rect">
            <a:avLst/>
          </a:prstGeom>
          <a:noFill/>
          <a:ln>
            <a:noFill/>
          </a:ln>
        </p:spPr>
      </p:pic>
      <p:sp>
        <p:nvSpPr>
          <p:cNvPr id="450" name="Shape 450"/>
          <p:cNvSpPr txBox="1"/>
          <p:nvPr>
            <p:ph type="title"/>
          </p:nvPr>
        </p:nvSpPr>
        <p:spPr>
          <a:xfrm>
            <a:off x="86075" y="2343150"/>
            <a:ext cx="4380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Symmetric: Caesar Shift Cipher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abcd → bcde</a:t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wxyz → xyza</a:t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Shape 4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Cryptography Basics</a:t>
            </a:r>
            <a:endParaRPr/>
          </a:p>
        </p:txBody>
      </p:sp>
      <p:pic>
        <p:nvPicPr>
          <p:cNvPr id="456" name="Shape 4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7775" y="1017725"/>
            <a:ext cx="4990168" cy="3820974"/>
          </a:xfrm>
          <a:prstGeom prst="rect">
            <a:avLst/>
          </a:prstGeom>
          <a:noFill/>
          <a:ln>
            <a:noFill/>
          </a:ln>
        </p:spPr>
      </p:pic>
      <p:sp>
        <p:nvSpPr>
          <p:cNvPr id="457" name="Shape 457"/>
          <p:cNvSpPr txBox="1"/>
          <p:nvPr>
            <p:ph type="title"/>
          </p:nvPr>
        </p:nvSpPr>
        <p:spPr>
          <a:xfrm>
            <a:off x="86075" y="2343150"/>
            <a:ext cx="4380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Toy Example!</a:t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Do Not Use At Home</a:t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" name="Shape 458"/>
          <p:cNvSpPr/>
          <p:nvPr/>
        </p:nvSpPr>
        <p:spPr>
          <a:xfrm>
            <a:off x="4357975" y="925400"/>
            <a:ext cx="4282800" cy="4013700"/>
          </a:xfrm>
          <a:prstGeom prst="noSmoking">
            <a:avLst>
              <a:gd fmla="val 18750" name="adj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Shape 46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Cryptography Basics</a:t>
            </a:r>
            <a:endParaRPr/>
          </a:p>
        </p:txBody>
      </p:sp>
      <p:sp>
        <p:nvSpPr>
          <p:cNvPr id="464" name="Shape 464"/>
          <p:cNvSpPr txBox="1"/>
          <p:nvPr>
            <p:ph type="title"/>
          </p:nvPr>
        </p:nvSpPr>
        <p:spPr>
          <a:xfrm>
            <a:off x="86075" y="2343150"/>
            <a:ext cx="4380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Public/Private Key</a:t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Cryptography</a:t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Shape 46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Identity on the Blockchain</a:t>
            </a:r>
            <a:endParaRPr/>
          </a:p>
        </p:txBody>
      </p:sp>
      <p:pic>
        <p:nvPicPr>
          <p:cNvPr id="470" name="Shape 4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00375" y="838300"/>
            <a:ext cx="4270502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471" name="Shape 471"/>
          <p:cNvSpPr txBox="1"/>
          <p:nvPr>
            <p:ph type="title"/>
          </p:nvPr>
        </p:nvSpPr>
        <p:spPr>
          <a:xfrm>
            <a:off x="514300" y="2343150"/>
            <a:ext cx="395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Zooko’s Triangle</a:t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Shape 47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Identity on the Blockchain</a:t>
            </a:r>
            <a:endParaRPr/>
          </a:p>
        </p:txBody>
      </p:sp>
      <p:pic>
        <p:nvPicPr>
          <p:cNvPr id="477" name="Shape 4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00375" y="838300"/>
            <a:ext cx="4270502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478" name="Shape 478"/>
          <p:cNvSpPr txBox="1"/>
          <p:nvPr>
            <p:ph type="title"/>
          </p:nvPr>
        </p:nvSpPr>
        <p:spPr>
          <a:xfrm>
            <a:off x="514300" y="2343150"/>
            <a:ext cx="395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Zooko’s Triangle</a:t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Shape 479"/>
          <p:cNvSpPr txBox="1"/>
          <p:nvPr/>
        </p:nvSpPr>
        <p:spPr>
          <a:xfrm>
            <a:off x="5842725" y="2631000"/>
            <a:ext cx="1208700" cy="6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Bitcoin</a:t>
            </a:r>
            <a:endParaRPr sz="240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Shape 48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Identity on the Blockchain</a:t>
            </a:r>
            <a:endParaRPr/>
          </a:p>
        </p:txBody>
      </p:sp>
      <p:sp>
        <p:nvSpPr>
          <p:cNvPr id="485" name="Shape 48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accent6"/>
              </a:solidFill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accent6"/>
              </a:solidFill>
            </a:endParaRPr>
          </a:p>
          <a:p>
            <a:pPr indent="0" lvl="0" mar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chemeClr val="accent6"/>
                </a:solidFill>
              </a:rPr>
              <a:t>Embed identity information in blockchain (bitcoin) transactions</a:t>
            </a:r>
            <a:endParaRPr sz="2400">
              <a:solidFill>
                <a:schemeClr val="accent6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Shape 49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1" name="Shape 49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492" name="Shape 4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Shape 4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Shape 49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499" name="Shape 4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Shape 5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Shape 50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506" name="Shape 5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 txBox="1"/>
          <p:nvPr>
            <p:ph idx="1" type="body"/>
          </p:nvPr>
        </p:nvSpPr>
        <p:spPr>
          <a:xfrm>
            <a:off x="5168300" y="681050"/>
            <a:ext cx="3464100" cy="37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accent6"/>
                </a:solidFill>
              </a:rPr>
              <a:t>Alex Melville</a:t>
            </a:r>
            <a:endParaRPr sz="3000">
              <a:solidFill>
                <a:schemeClr val="accent6"/>
              </a:solidFill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accent6"/>
              </a:solidFill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6"/>
                </a:solidFill>
              </a:rPr>
              <a:t>Digital Nomad</a:t>
            </a:r>
            <a:endParaRPr sz="2400">
              <a:solidFill>
                <a:schemeClr val="accent6"/>
              </a:solidFill>
            </a:endParaRPr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400">
              <a:solidFill>
                <a:schemeClr val="accent6"/>
              </a:solidFill>
            </a:endParaRPr>
          </a:p>
        </p:txBody>
      </p:sp>
      <p:pic>
        <p:nvPicPr>
          <p:cNvPr id="77" name="Shape 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075" y="681050"/>
            <a:ext cx="5027225" cy="34811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Shape 5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Shape 51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2400">
              <a:solidFill>
                <a:schemeClr val="accent6"/>
              </a:solidFill>
            </a:endParaRPr>
          </a:p>
        </p:txBody>
      </p:sp>
      <p:pic>
        <p:nvPicPr>
          <p:cNvPr id="513" name="Shape 5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843390"/>
            <a:ext cx="9144001" cy="31138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Shape 518"/>
          <p:cNvSpPr txBox="1"/>
          <p:nvPr>
            <p:ph type="title"/>
          </p:nvPr>
        </p:nvSpPr>
        <p:spPr>
          <a:xfrm>
            <a:off x="64575" y="2343150"/>
            <a:ext cx="8985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  Public PGP Keyserver  ←→   Blockchain</a:t>
            </a:r>
            <a:endParaRPr sz="3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Shape 523"/>
          <p:cNvSpPr txBox="1"/>
          <p:nvPr>
            <p:ph idx="1" type="body"/>
          </p:nvPr>
        </p:nvSpPr>
        <p:spPr>
          <a:xfrm>
            <a:off x="311700" y="13810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6"/>
                </a:solidFill>
              </a:rPr>
              <a:t>Current Digital Identities</a:t>
            </a:r>
            <a:endParaRPr sz="2400">
              <a:solidFill>
                <a:schemeClr val="accent6"/>
              </a:solidFill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6"/>
                </a:solidFill>
              </a:rPr>
              <a:t>PGP</a:t>
            </a:r>
            <a:endParaRPr sz="2400">
              <a:solidFill>
                <a:schemeClr val="accent6"/>
              </a:solidFill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6"/>
                </a:solidFill>
              </a:rPr>
              <a:t>Cryptography Basics</a:t>
            </a:r>
            <a:endParaRPr sz="2400">
              <a:solidFill>
                <a:schemeClr val="accent6"/>
              </a:solidFill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6"/>
                </a:solidFill>
              </a:rPr>
              <a:t>Blockchain Identity</a:t>
            </a:r>
            <a:endParaRPr sz="2400">
              <a:solidFill>
                <a:schemeClr val="accent6"/>
              </a:solidFill>
            </a:endParaRPr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chemeClr val="accent6"/>
                </a:solidFill>
              </a:rPr>
              <a:t>Create Your Own Identity Walkthrough (if there’s time!)</a:t>
            </a:r>
            <a:endParaRPr sz="2400">
              <a:solidFill>
                <a:schemeClr val="accent6"/>
              </a:solidFill>
            </a:endParaRPr>
          </a:p>
        </p:txBody>
      </p:sp>
      <p:sp>
        <p:nvSpPr>
          <p:cNvPr id="524" name="Shape 5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Recap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Shape 529"/>
          <p:cNvSpPr txBox="1"/>
          <p:nvPr>
            <p:ph type="title"/>
          </p:nvPr>
        </p:nvSpPr>
        <p:spPr>
          <a:xfrm>
            <a:off x="6208450" y="2135600"/>
            <a:ext cx="2174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Questions…?</a:t>
            </a:r>
            <a:endParaRPr/>
          </a:p>
        </p:txBody>
      </p:sp>
      <p:sp>
        <p:nvSpPr>
          <p:cNvPr id="530" name="Shape 530"/>
          <p:cNvSpPr/>
          <p:nvPr/>
        </p:nvSpPr>
        <p:spPr>
          <a:xfrm>
            <a:off x="1269600" y="1926100"/>
            <a:ext cx="1129800" cy="10545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accent6"/>
                </a:solidFill>
              </a:rPr>
              <a:t>...80fb</a:t>
            </a:r>
            <a:endParaRPr sz="2200">
              <a:solidFill>
                <a:schemeClr val="accent6"/>
              </a:solidFill>
            </a:endParaRPr>
          </a:p>
        </p:txBody>
      </p:sp>
      <p:cxnSp>
        <p:nvCxnSpPr>
          <p:cNvPr id="531" name="Shape 531"/>
          <p:cNvCxnSpPr>
            <a:stCxn id="530" idx="3"/>
          </p:cNvCxnSpPr>
          <p:nvPr/>
        </p:nvCxnSpPr>
        <p:spPr>
          <a:xfrm>
            <a:off x="2399400" y="2453350"/>
            <a:ext cx="4737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532" name="Shape 532"/>
          <p:cNvSpPr/>
          <p:nvPr/>
        </p:nvSpPr>
        <p:spPr>
          <a:xfrm>
            <a:off x="2873100" y="1926100"/>
            <a:ext cx="1129800" cy="10545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accent6"/>
                </a:solidFill>
              </a:rPr>
              <a:t>...3b2c</a:t>
            </a:r>
            <a:endParaRPr sz="2200">
              <a:solidFill>
                <a:schemeClr val="accent6"/>
              </a:solidFill>
            </a:endParaRPr>
          </a:p>
        </p:txBody>
      </p:sp>
      <p:sp>
        <p:nvSpPr>
          <p:cNvPr id="533" name="Shape 533"/>
          <p:cNvSpPr/>
          <p:nvPr/>
        </p:nvSpPr>
        <p:spPr>
          <a:xfrm>
            <a:off x="4476600" y="1894700"/>
            <a:ext cx="1129800" cy="10545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accent6"/>
                </a:solidFill>
              </a:rPr>
              <a:t>...c584</a:t>
            </a:r>
            <a:endParaRPr sz="2200">
              <a:solidFill>
                <a:schemeClr val="accent6"/>
              </a:solidFill>
            </a:endParaRPr>
          </a:p>
        </p:txBody>
      </p:sp>
      <p:cxnSp>
        <p:nvCxnSpPr>
          <p:cNvPr id="534" name="Shape 534"/>
          <p:cNvCxnSpPr>
            <a:stCxn id="533" idx="3"/>
          </p:cNvCxnSpPr>
          <p:nvPr/>
        </p:nvCxnSpPr>
        <p:spPr>
          <a:xfrm>
            <a:off x="5606400" y="2421950"/>
            <a:ext cx="4737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535" name="Shape 535"/>
          <p:cNvCxnSpPr/>
          <p:nvPr/>
        </p:nvCxnSpPr>
        <p:spPr>
          <a:xfrm>
            <a:off x="4002900" y="2453350"/>
            <a:ext cx="4737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Shape 5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More PGP Resources</a:t>
            </a:r>
            <a:endParaRPr/>
          </a:p>
        </p:txBody>
      </p:sp>
      <p:sp>
        <p:nvSpPr>
          <p:cNvPr id="541" name="Shape 54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●"/>
            </a:pPr>
            <a:r>
              <a:rPr lang="en"/>
              <a:t>https://github.com/Melvillian/gpg_tutorials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https://en.wikipedia.org/wiki/Pretty_Good_Privacy</a:t>
            </a:r>
            <a:endParaRPr>
              <a:solidFill>
                <a:schemeClr val="accent6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●"/>
            </a:pPr>
            <a:r>
              <a:rPr lang="en">
                <a:solidFill>
                  <a:schemeClr val="accent6"/>
                </a:solidFill>
              </a:rPr>
              <a:t>https://www.gnupg.org/documentation/manuals/gnupg/Operational-GPG-Commands.html</a:t>
            </a:r>
            <a:endParaRPr>
              <a:solidFill>
                <a:schemeClr val="accent6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https://spin.atomicobject.com/2013/11/24/secure-gpg-keys-guide/</a:t>
            </a:r>
            <a:endParaRPr>
              <a:solidFill>
                <a:schemeClr val="accent6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5"/>
              </a:rPr>
              <a:t>https://malcolmsparks.com/posts/yubikey-gpg.html</a:t>
            </a:r>
            <a:endParaRPr>
              <a:solidFill>
                <a:schemeClr val="accent6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6"/>
              </a:rPr>
              <a:t>https://steemit.com/security/@the-tech-guy/how-to-configure-your-yubikey-for-use-with-gnupg</a:t>
            </a:r>
            <a:endParaRPr>
              <a:solidFill>
                <a:schemeClr val="accent6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●"/>
            </a:pPr>
            <a:r>
              <a:rPr lang="en">
                <a:solidFill>
                  <a:schemeClr val="accent6"/>
                </a:solidFill>
              </a:rPr>
              <a:t>https://getpocket.com/a/read/1914461520</a:t>
            </a:r>
            <a:endParaRPr>
              <a:solidFill>
                <a:schemeClr val="accent6"/>
              </a:solidFill>
            </a:endParaRPr>
          </a:p>
          <a:p>
            <a: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●"/>
            </a:pPr>
            <a:r>
              <a:rPr lang="en">
                <a:solidFill>
                  <a:schemeClr val="accent6"/>
                </a:solidFill>
              </a:rPr>
              <a:t>https://developers.yubico.com/PGP/Card_edit.html</a:t>
            </a:r>
            <a:endParaRPr>
              <a:solidFill>
                <a:schemeClr val="accent6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 txBox="1"/>
          <p:nvPr>
            <p:ph idx="1" type="body"/>
          </p:nvPr>
        </p:nvSpPr>
        <p:spPr>
          <a:xfrm>
            <a:off x="827050" y="634250"/>
            <a:ext cx="7511400" cy="37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accent6"/>
                </a:solidFill>
              </a:rPr>
              <a:t>Audience Poll!</a:t>
            </a:r>
            <a:endParaRPr sz="3000">
              <a:solidFill>
                <a:schemeClr val="accent6"/>
              </a:solidFill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accent6"/>
              </a:solidFill>
            </a:endParaRPr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i="1" lang="en" sz="3000">
                <a:solidFill>
                  <a:schemeClr val="accent6"/>
                </a:solidFill>
              </a:rPr>
              <a:t>What is identity?</a:t>
            </a:r>
            <a:endParaRPr sz="3000">
              <a:solidFill>
                <a:schemeClr val="accent6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/>
          <p:nvPr>
            <p:ph idx="1" type="body"/>
          </p:nvPr>
        </p:nvSpPr>
        <p:spPr>
          <a:xfrm>
            <a:off x="827050" y="634250"/>
            <a:ext cx="7511400" cy="37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accent6"/>
                </a:solidFill>
              </a:rPr>
              <a:t>Audience Poll!</a:t>
            </a:r>
            <a:endParaRPr sz="3000">
              <a:solidFill>
                <a:schemeClr val="accent6"/>
              </a:solidFill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accent6"/>
              </a:solidFill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i="1" lang="en" sz="3000">
                <a:solidFill>
                  <a:schemeClr val="accent6"/>
                </a:solidFill>
              </a:rPr>
              <a:t>What is identity?</a:t>
            </a:r>
            <a:endParaRPr i="1" sz="3000">
              <a:solidFill>
                <a:schemeClr val="accent6"/>
              </a:solidFill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i="1" sz="3000">
              <a:solidFill>
                <a:schemeClr val="accent6"/>
              </a:solidFill>
            </a:endParaRPr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3000">
                <a:solidFill>
                  <a:schemeClr val="accent6"/>
                </a:solidFill>
              </a:rPr>
              <a:t>Something you know, something you have, something you are</a:t>
            </a:r>
            <a:endParaRPr sz="3000">
              <a:solidFill>
                <a:schemeClr val="accent6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Commonly Used Digital Identities</a:t>
            </a:r>
            <a:endParaRPr/>
          </a:p>
        </p:txBody>
      </p:sp>
      <p:sp>
        <p:nvSpPr>
          <p:cNvPr id="93" name="Shape 93"/>
          <p:cNvSpPr txBox="1"/>
          <p:nvPr>
            <p:ph idx="1" type="body"/>
          </p:nvPr>
        </p:nvSpPr>
        <p:spPr>
          <a:xfrm>
            <a:off x="311700" y="1609675"/>
            <a:ext cx="3814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accent6"/>
                </a:solidFill>
              </a:rPr>
              <a:t>Web Accounts</a:t>
            </a:r>
            <a:endParaRPr>
              <a:solidFill>
                <a:schemeClr val="accent6"/>
              </a:solidFill>
            </a:endParaRPr>
          </a:p>
          <a:p>
            <a:pPr indent="-342900" lvl="0" marL="457200" rtl="0"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●"/>
            </a:pPr>
            <a:r>
              <a:rPr lang="en">
                <a:solidFill>
                  <a:schemeClr val="accent6"/>
                </a:solidFill>
              </a:rPr>
              <a:t>200+ accounts</a:t>
            </a:r>
            <a:endParaRPr>
              <a:solidFill>
                <a:schemeClr val="accent6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●"/>
            </a:pPr>
            <a:r>
              <a:rPr lang="en">
                <a:solidFill>
                  <a:schemeClr val="accent6"/>
                </a:solidFill>
              </a:rPr>
              <a:t>Lightweight</a:t>
            </a:r>
            <a:endParaRPr>
              <a:solidFill>
                <a:schemeClr val="accent6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●"/>
            </a:pPr>
            <a:r>
              <a:rPr lang="en">
                <a:solidFill>
                  <a:schemeClr val="accent6"/>
                </a:solidFill>
              </a:rPr>
              <a:t>Non-transferable</a:t>
            </a:r>
            <a:endParaRPr>
              <a:solidFill>
                <a:schemeClr val="accent6"/>
              </a:solidFill>
            </a:endParaRPr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94" name="Shape 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4700" y="1147525"/>
            <a:ext cx="3425963" cy="3820974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Shape 95"/>
          <p:cNvSpPr/>
          <p:nvPr/>
        </p:nvSpPr>
        <p:spPr>
          <a:xfrm>
            <a:off x="5302100" y="2095925"/>
            <a:ext cx="1155600" cy="1359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Commonly Used Digital Identities</a:t>
            </a:r>
            <a:endParaRPr/>
          </a:p>
        </p:txBody>
      </p:sp>
      <p:sp>
        <p:nvSpPr>
          <p:cNvPr id="101" name="Shape 101"/>
          <p:cNvSpPr txBox="1"/>
          <p:nvPr>
            <p:ph idx="1" type="body"/>
          </p:nvPr>
        </p:nvSpPr>
        <p:spPr>
          <a:xfrm>
            <a:off x="311700" y="1609675"/>
            <a:ext cx="3814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accent6"/>
                </a:solidFill>
              </a:rPr>
              <a:t>Web Accounts</a:t>
            </a:r>
            <a:endParaRPr>
              <a:solidFill>
                <a:schemeClr val="accent6"/>
              </a:solidFill>
            </a:endParaRPr>
          </a:p>
          <a:p>
            <a:pPr indent="-342900" lvl="0" marL="457200" rtl="0"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●"/>
            </a:pPr>
            <a:r>
              <a:rPr lang="en">
                <a:solidFill>
                  <a:schemeClr val="accent6"/>
                </a:solidFill>
              </a:rPr>
              <a:t>200+ accounts</a:t>
            </a:r>
            <a:endParaRPr>
              <a:solidFill>
                <a:schemeClr val="accent6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●"/>
            </a:pPr>
            <a:r>
              <a:rPr lang="en">
                <a:solidFill>
                  <a:schemeClr val="accent6"/>
                </a:solidFill>
              </a:rPr>
              <a:t>Lightweight</a:t>
            </a:r>
            <a:endParaRPr>
              <a:solidFill>
                <a:schemeClr val="accent6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●"/>
            </a:pPr>
            <a:r>
              <a:rPr lang="en">
                <a:solidFill>
                  <a:schemeClr val="accent6"/>
                </a:solidFill>
              </a:rPr>
              <a:t>Non-transferable</a:t>
            </a:r>
            <a:endParaRPr>
              <a:solidFill>
                <a:schemeClr val="accent6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●"/>
            </a:pPr>
            <a:r>
              <a:rPr lang="en">
                <a:solidFill>
                  <a:schemeClr val="accent6"/>
                </a:solidFill>
              </a:rPr>
              <a:t>Need a Password Manager</a:t>
            </a:r>
            <a:endParaRPr>
              <a:solidFill>
                <a:schemeClr val="accent6"/>
              </a:solidFill>
            </a:endParaRPr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02" name="Shape 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3825" y="2116813"/>
            <a:ext cx="1624774" cy="909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Shape 10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62225" y="1416100"/>
            <a:ext cx="2121225" cy="212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Shape 10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50200" y="3154063"/>
            <a:ext cx="1812013" cy="18120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Shape 10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46150" y="3537325"/>
            <a:ext cx="1428750" cy="142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Commonly Used Digital Identities</a:t>
            </a:r>
            <a:endParaRPr/>
          </a:p>
        </p:txBody>
      </p:sp>
      <p:sp>
        <p:nvSpPr>
          <p:cNvPr id="111" name="Shape 111"/>
          <p:cNvSpPr txBox="1"/>
          <p:nvPr>
            <p:ph idx="1" type="body"/>
          </p:nvPr>
        </p:nvSpPr>
        <p:spPr>
          <a:xfrm>
            <a:off x="311700" y="1609675"/>
            <a:ext cx="3814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accent6"/>
                </a:solidFill>
              </a:rPr>
              <a:t>OAuth</a:t>
            </a:r>
            <a:endParaRPr sz="3000">
              <a:solidFill>
                <a:schemeClr val="accent6"/>
              </a:solidFill>
            </a:endParaRPr>
          </a:p>
          <a:p>
            <a:pPr indent="-342900" lvl="0" marL="457200" rtl="0"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●"/>
            </a:pPr>
            <a:r>
              <a:rPr lang="en">
                <a:solidFill>
                  <a:schemeClr val="accent6"/>
                </a:solidFill>
              </a:rPr>
              <a:t>Facebook</a:t>
            </a:r>
            <a:endParaRPr>
              <a:solidFill>
                <a:schemeClr val="accent6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●"/>
            </a:pPr>
            <a:r>
              <a:rPr lang="en">
                <a:solidFill>
                  <a:schemeClr val="accent6"/>
                </a:solidFill>
              </a:rPr>
              <a:t>Twitter</a:t>
            </a:r>
            <a:endParaRPr>
              <a:solidFill>
                <a:schemeClr val="accent6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●"/>
            </a:pPr>
            <a:r>
              <a:rPr lang="en">
                <a:solidFill>
                  <a:schemeClr val="accent6"/>
                </a:solidFill>
              </a:rPr>
              <a:t>Google</a:t>
            </a:r>
            <a:endParaRPr>
              <a:solidFill>
                <a:schemeClr val="accent6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●"/>
            </a:pPr>
            <a:r>
              <a:rPr lang="en">
                <a:solidFill>
                  <a:schemeClr val="accent6"/>
                </a:solidFill>
              </a:rPr>
              <a:t>Username + Password (+ 2FA)</a:t>
            </a:r>
            <a:endParaRPr>
              <a:solidFill>
                <a:schemeClr val="accent6"/>
              </a:solidFill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12" name="Shape 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3150" y="1173375"/>
            <a:ext cx="3594274" cy="3744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